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salfordadultsg.proceduresonline.antser.com/chapter/safeguarding-adult-reviews-sar?search=sar" TargetMode="External"/><Relationship Id="rId2" Type="http://schemas.openxmlformats.org/officeDocument/2006/relationships/hyperlink" Target="https://salfordadultsg.proceduresonline.antser.com/resources/contacts-and-practice-resources" TargetMode="External"/><Relationship Id="rId1" Type="http://schemas.openxmlformats.org/officeDocument/2006/relationships/hyperlink" Target="https://www.legislation.gov.uk/ukpga/2014/23/section/45/enacted" TargetMode="External"/><Relationship Id="rId6" Type="http://schemas.openxmlformats.org/officeDocument/2006/relationships/hyperlink" Target="mailto:sar.referrals@salford.gov.uk" TargetMode="External"/><Relationship Id="rId5" Type="http://schemas.openxmlformats.org/officeDocument/2006/relationships/hyperlink" Target="https://www.legislation.gov.uk/ukpga/2014/23/section/44/enacted" TargetMode="External"/><Relationship Id="rId4" Type="http://schemas.openxmlformats.org/officeDocument/2006/relationships/hyperlink" Target="mailto:sar.referral@salford.gov.uk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pga/2014/23/section/44/enacted" TargetMode="External"/><Relationship Id="rId2" Type="http://schemas.openxmlformats.org/officeDocument/2006/relationships/hyperlink" Target="mailto:sar.referrals@salford.gov.uk" TargetMode="External"/><Relationship Id="rId1" Type="http://schemas.openxmlformats.org/officeDocument/2006/relationships/hyperlink" Target="https://www.legislation.gov.uk/ukpga/2014/23/section/45/enacted" TargetMode="External"/><Relationship Id="rId6" Type="http://schemas.openxmlformats.org/officeDocument/2006/relationships/hyperlink" Target="mailto:sar.referral@salford.gov.uk" TargetMode="External"/><Relationship Id="rId5" Type="http://schemas.openxmlformats.org/officeDocument/2006/relationships/hyperlink" Target="https://salfordadultsg.proceduresonline.antser.com/chapter/safeguarding-adult-reviews-sar?search=sar" TargetMode="External"/><Relationship Id="rId4" Type="http://schemas.openxmlformats.org/officeDocument/2006/relationships/hyperlink" Target="https://salfordadultsg.proceduresonline.antser.com/resources/contacts-and-practice-resource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7131C-2181-474E-AAE9-778128EAA227}" type="doc">
      <dgm:prSet loTypeId="urn:microsoft.com/office/officeart/2005/8/layout/bProcess3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129DCE7C-6DFE-4326-8537-F4DCDC2C2AEE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SSAB receive a SAR Referral regarding an Adult with care and support needs </a:t>
          </a:r>
        </a:p>
        <a:p>
          <a:r>
            <a:rPr lang="en-US" sz="1050" b="0" i="0" dirty="0"/>
            <a:t>(whether or not the local authority has been meeting any of those needs)</a:t>
          </a:r>
          <a:endParaRPr lang="en-GB" sz="1050" dirty="0"/>
        </a:p>
      </dgm:t>
    </dgm:pt>
    <dgm:pt modelId="{ACF6A70F-B16C-4663-8B0A-ECBCEEB555CE}" type="parTrans" cxnId="{F860C97C-FDF1-4083-87D8-12A54BE32782}">
      <dgm:prSet/>
      <dgm:spPr/>
      <dgm:t>
        <a:bodyPr/>
        <a:lstStyle/>
        <a:p>
          <a:endParaRPr lang="en-GB"/>
        </a:p>
      </dgm:t>
    </dgm:pt>
    <dgm:pt modelId="{A81DDB31-B730-4608-BA2C-BF3D4DAF4CB8}" type="sibTrans" cxnId="{F860C97C-FDF1-4083-87D8-12A54BE32782}">
      <dgm:prSet/>
      <dgm:spPr/>
      <dgm:t>
        <a:bodyPr/>
        <a:lstStyle/>
        <a:p>
          <a:endParaRPr lang="en-GB"/>
        </a:p>
      </dgm:t>
    </dgm:pt>
    <dgm:pt modelId="{A3CAC211-612A-4090-86DF-BE1C96304EDC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SSAB Business Support/Manager will review the information provided to decide whether further information is needed from individual agencies</a:t>
          </a:r>
          <a:endParaRPr lang="en-GB" sz="1050" dirty="0"/>
        </a:p>
      </dgm:t>
    </dgm:pt>
    <dgm:pt modelId="{0DE36B03-962C-470E-A308-916B72F78E4F}" type="parTrans" cxnId="{C5DEDD8B-9907-4907-8F44-0C92FCBCEB4B}">
      <dgm:prSet/>
      <dgm:spPr/>
      <dgm:t>
        <a:bodyPr/>
        <a:lstStyle/>
        <a:p>
          <a:endParaRPr lang="en-GB"/>
        </a:p>
      </dgm:t>
    </dgm:pt>
    <dgm:pt modelId="{8410BA91-E44D-4551-B38E-0127C2F5CA52}" type="sibTrans" cxnId="{C5DEDD8B-9907-4907-8F44-0C92FCBCEB4B}">
      <dgm:prSet/>
      <dgm:spPr/>
      <dgm:t>
        <a:bodyPr/>
        <a:lstStyle/>
        <a:p>
          <a:endParaRPr lang="en-GB"/>
        </a:p>
      </dgm:t>
    </dgm:pt>
    <dgm:pt modelId="{3C255D48-F496-4687-A7FA-85511B6EC77A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Request for further information from individual agencies – a response should be provided within 10 working days. </a:t>
          </a:r>
        </a:p>
        <a:p>
          <a:r>
            <a:rPr lang="en-US" sz="1050" dirty="0"/>
            <a:t>(Information can be shared under </a:t>
          </a:r>
          <a:r>
            <a:rPr lang="en-US" sz="1050" dirty="0">
              <a:hlinkClick xmlns:r="http://schemas.openxmlformats.org/officeDocument/2006/relationships" r:id="rId1"/>
            </a:rPr>
            <a:t>Care Act 2014 S45</a:t>
          </a:r>
          <a:r>
            <a:rPr lang="en-US" sz="1050" dirty="0"/>
            <a:t>)  </a:t>
          </a:r>
          <a:endParaRPr lang="en-GB" sz="1050" dirty="0"/>
        </a:p>
      </dgm:t>
    </dgm:pt>
    <dgm:pt modelId="{F93E653E-CE4E-4D1C-A9E5-861C141510C6}" type="parTrans" cxnId="{38A28E8B-8836-4AF6-A71D-0329F881E242}">
      <dgm:prSet/>
      <dgm:spPr/>
      <dgm:t>
        <a:bodyPr/>
        <a:lstStyle/>
        <a:p>
          <a:endParaRPr lang="en-GB"/>
        </a:p>
      </dgm:t>
    </dgm:pt>
    <dgm:pt modelId="{219A0653-6D2A-414C-8A54-ACA5E70F8442}" type="sibTrans" cxnId="{38A28E8B-8836-4AF6-A71D-0329F881E242}">
      <dgm:prSet/>
      <dgm:spPr/>
      <dgm:t>
        <a:bodyPr/>
        <a:lstStyle/>
        <a:p>
          <a:endParaRPr lang="en-GB"/>
        </a:p>
      </dgm:t>
    </dgm:pt>
    <dgm:pt modelId="{4E612E27-858E-4E1B-BF19-A04E13150E79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Information provided by individual agencies will then be pulled together to create a combined chronology  to support decision making at the SAR panel.</a:t>
          </a:r>
          <a:endParaRPr lang="en-GB" sz="1050" dirty="0"/>
        </a:p>
      </dgm:t>
    </dgm:pt>
    <dgm:pt modelId="{B3047517-CAB5-45B4-A316-280D04330A1C}" type="parTrans" cxnId="{C4AADB15-5420-431A-AA03-472212B620DD}">
      <dgm:prSet/>
      <dgm:spPr/>
      <dgm:t>
        <a:bodyPr/>
        <a:lstStyle/>
        <a:p>
          <a:endParaRPr lang="en-GB"/>
        </a:p>
      </dgm:t>
    </dgm:pt>
    <dgm:pt modelId="{DB7E5329-FBE8-40DD-B8AD-2BA85D14F48C}" type="sibTrans" cxnId="{C4AADB15-5420-431A-AA03-472212B620DD}">
      <dgm:prSet/>
      <dgm:spPr/>
      <dgm:t>
        <a:bodyPr/>
        <a:lstStyle/>
        <a:p>
          <a:endParaRPr lang="en-GB"/>
        </a:p>
      </dgm:t>
    </dgm:pt>
    <dgm:pt modelId="{D66EC37D-0203-4D66-B545-03BDD422F6E5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Information will be presented to the Safeguarding Adult Review (SAR) Panel which is held on a monthly basis (usually the last Thursday of the month). </a:t>
          </a:r>
          <a:endParaRPr lang="en-GB" sz="1050" dirty="0"/>
        </a:p>
      </dgm:t>
    </dgm:pt>
    <dgm:pt modelId="{B6E896BA-6B64-4886-9B21-F66DB73C1C13}" type="parTrans" cxnId="{F5A683C0-2360-4CEB-B71A-A0586EF0D8B8}">
      <dgm:prSet/>
      <dgm:spPr/>
      <dgm:t>
        <a:bodyPr/>
        <a:lstStyle/>
        <a:p>
          <a:endParaRPr lang="en-GB"/>
        </a:p>
      </dgm:t>
    </dgm:pt>
    <dgm:pt modelId="{82276498-7D1A-47A1-9688-5B1A3AB7186F}" type="sibTrans" cxnId="{F5A683C0-2360-4CEB-B71A-A0586EF0D8B8}">
      <dgm:prSet/>
      <dgm:spPr/>
      <dgm:t>
        <a:bodyPr/>
        <a:lstStyle/>
        <a:p>
          <a:endParaRPr lang="en-GB"/>
        </a:p>
      </dgm:t>
    </dgm:pt>
    <dgm:pt modelId="{8D69A23E-CBD5-43E5-B752-F350DF31C7DC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The SAR Panel is made up from representatives from across the partnership including Adult Social Care, GMP, NHS GM Integrated Care (Salford), GMMH, NCA - Health Services</a:t>
          </a:r>
          <a:endParaRPr lang="en-GB" sz="1050" dirty="0">
            <a:highlight>
              <a:srgbClr val="FFFF00"/>
            </a:highlight>
          </a:endParaRPr>
        </a:p>
      </dgm:t>
    </dgm:pt>
    <dgm:pt modelId="{D8B46E63-8403-4192-9BCE-0B5726917D09}" type="parTrans" cxnId="{468C06D2-C5EB-408C-9885-2FCBBE196DD4}">
      <dgm:prSet/>
      <dgm:spPr/>
      <dgm:t>
        <a:bodyPr/>
        <a:lstStyle/>
        <a:p>
          <a:endParaRPr lang="en-GB"/>
        </a:p>
      </dgm:t>
    </dgm:pt>
    <dgm:pt modelId="{571D230C-5BEB-4223-8115-F183A865527F}" type="sibTrans" cxnId="{468C06D2-C5EB-408C-9885-2FCBBE196DD4}">
      <dgm:prSet/>
      <dgm:spPr/>
      <dgm:t>
        <a:bodyPr/>
        <a:lstStyle/>
        <a:p>
          <a:endParaRPr lang="en-GB"/>
        </a:p>
      </dgm:t>
    </dgm:pt>
    <dgm:pt modelId="{CA1D6D19-5CB8-4F94-80E8-0399E335484E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There will be a multi agency discussion, additional representation may be requested from specialist service (if required)</a:t>
          </a:r>
        </a:p>
        <a:p>
          <a:r>
            <a:rPr lang="en-US" sz="1050" dirty="0"/>
            <a:t>If you are invited to a SAR Panel, please do not be concerned, it supports the discussion/decision making. </a:t>
          </a:r>
          <a:endParaRPr lang="en-GB" sz="1050" dirty="0"/>
        </a:p>
      </dgm:t>
    </dgm:pt>
    <dgm:pt modelId="{A3A6D7AC-1C63-4A43-83CC-16E1DF727285}" type="parTrans" cxnId="{716DE2FB-C9E2-4E45-B70D-5E6BDEA1744A}">
      <dgm:prSet/>
      <dgm:spPr/>
      <dgm:t>
        <a:bodyPr/>
        <a:lstStyle/>
        <a:p>
          <a:endParaRPr lang="en-GB"/>
        </a:p>
      </dgm:t>
    </dgm:pt>
    <dgm:pt modelId="{F71EE419-C233-4436-A25D-4F5CC63E4A9B}" type="sibTrans" cxnId="{716DE2FB-C9E2-4E45-B70D-5E6BDEA1744A}">
      <dgm:prSet/>
      <dgm:spPr/>
      <dgm:t>
        <a:bodyPr/>
        <a:lstStyle/>
        <a:p>
          <a:endParaRPr lang="en-GB"/>
        </a:p>
      </dgm:t>
    </dgm:pt>
    <dgm:pt modelId="{4F76FBE5-FCD9-48A6-A3DC-A4B04D54F5B8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A </a:t>
          </a:r>
          <a:r>
            <a:rPr lang="en-US" sz="1050" dirty="0">
              <a:hlinkClick xmlns:r="http://schemas.openxmlformats.org/officeDocument/2006/relationships" r:id="rId2"/>
            </a:rPr>
            <a:t>SAR decision flowchart </a:t>
          </a:r>
          <a:r>
            <a:rPr lang="en-US" sz="1050" dirty="0"/>
            <a:t>is used to support the decision making which reflects the criteria of the Care Act 2014. </a:t>
          </a:r>
        </a:p>
      </dgm:t>
    </dgm:pt>
    <dgm:pt modelId="{7631C6B2-B234-4E51-A224-5BBE9CF687B0}" type="parTrans" cxnId="{B1CF78AD-6815-4BAF-B012-5A400590678D}">
      <dgm:prSet/>
      <dgm:spPr/>
      <dgm:t>
        <a:bodyPr/>
        <a:lstStyle/>
        <a:p>
          <a:endParaRPr lang="en-GB"/>
        </a:p>
      </dgm:t>
    </dgm:pt>
    <dgm:pt modelId="{7839B3A2-62C2-475F-A416-F8A6DDA95A90}" type="sibTrans" cxnId="{B1CF78AD-6815-4BAF-B012-5A400590678D}">
      <dgm:prSet/>
      <dgm:spPr/>
      <dgm:t>
        <a:bodyPr/>
        <a:lstStyle/>
        <a:p>
          <a:endParaRPr lang="en-GB"/>
        </a:p>
      </dgm:t>
    </dgm:pt>
    <dgm:pt modelId="{738D305A-D8AA-4537-838A-4FA994AC213D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If the multi agency SAR panel feels the criteria has been met for a SAR - the rationale and recommendation will be sent to Independent Chair for support and agreement.</a:t>
          </a:r>
          <a:endParaRPr lang="en-GB" sz="1050" dirty="0"/>
        </a:p>
      </dgm:t>
    </dgm:pt>
    <dgm:pt modelId="{5375442F-57BA-431D-BC20-820586F8BE82}" type="parTrans" cxnId="{556CFDBA-B5B9-4871-9FAB-EAEB721EB06A}">
      <dgm:prSet/>
      <dgm:spPr/>
      <dgm:t>
        <a:bodyPr/>
        <a:lstStyle/>
        <a:p>
          <a:endParaRPr lang="en-GB"/>
        </a:p>
      </dgm:t>
    </dgm:pt>
    <dgm:pt modelId="{3BFDC800-3052-40D0-8541-C5646DA5D6C2}" type="sibTrans" cxnId="{556CFDBA-B5B9-4871-9FAB-EAEB721EB06A}">
      <dgm:prSet/>
      <dgm:spPr/>
      <dgm:t>
        <a:bodyPr/>
        <a:lstStyle/>
        <a:p>
          <a:endParaRPr lang="en-GB"/>
        </a:p>
      </dgm:t>
    </dgm:pt>
    <dgm:pt modelId="{050D5BA9-28F6-41BA-BD52-DAAA1262B9B3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00" dirty="0"/>
            <a:t>The outcome of the SAR panel will be sent to the referrer and relevant agencies that have provided information. </a:t>
          </a:r>
        </a:p>
        <a:p>
          <a:endParaRPr lang="en-US" sz="1000" dirty="0"/>
        </a:p>
        <a:p>
          <a:r>
            <a:rPr lang="en-US" sz="1000" dirty="0"/>
            <a:t>For further information regarding the </a:t>
          </a:r>
          <a:r>
            <a:rPr lang="en-US" sz="1000" dirty="0">
              <a:hlinkClick xmlns:r="http://schemas.openxmlformats.org/officeDocument/2006/relationships" r:id="rId3"/>
            </a:rPr>
            <a:t>SAR Policy and Process </a:t>
          </a:r>
          <a:r>
            <a:rPr lang="en-US" sz="1000" dirty="0"/>
            <a:t>after a review has been agreed – please click on the link provided.</a:t>
          </a:r>
        </a:p>
        <a:p>
          <a:r>
            <a:rPr lang="en-US" sz="1000" dirty="0"/>
            <a:t>If you don’t agree with the outcome of the SAR process, in the first instance please contact the Business Manager for a further discussion. </a:t>
          </a:r>
        </a:p>
        <a:p>
          <a:r>
            <a:rPr lang="en-US" sz="1000" b="1" dirty="0"/>
            <a:t>Please remember SAR is about Learning and not accountability or blame. If you want to discuss any part of the SAR process</a:t>
          </a:r>
          <a:r>
            <a:rPr lang="en-US" sz="1000" dirty="0"/>
            <a:t>, please feel free to contact the Business Manager, Jane Bowmer at </a:t>
          </a:r>
          <a:r>
            <a:rPr lang="en-US" sz="1000" dirty="0">
              <a:hlinkClick xmlns:r="http://schemas.openxmlformats.org/officeDocument/2006/relationships" r:id="rId4"/>
            </a:rPr>
            <a:t>sar.referral@salford.gov.uk</a:t>
          </a:r>
          <a:r>
            <a:rPr lang="en-US" sz="1000" dirty="0"/>
            <a:t> or contact 0161 212 6176    </a:t>
          </a:r>
          <a:endParaRPr lang="en-GB" sz="1000" dirty="0"/>
        </a:p>
      </dgm:t>
    </dgm:pt>
    <dgm:pt modelId="{52422C19-5324-417E-BFDF-45D4B811B5C2}" type="parTrans" cxnId="{9FC93885-56D1-4803-BFBB-D2346DE38D7E}">
      <dgm:prSet/>
      <dgm:spPr/>
      <dgm:t>
        <a:bodyPr/>
        <a:lstStyle/>
        <a:p>
          <a:endParaRPr lang="en-GB"/>
        </a:p>
      </dgm:t>
    </dgm:pt>
    <dgm:pt modelId="{AD385038-43DD-4B40-BC1A-08BF8D688A21}" type="sibTrans" cxnId="{9FC93885-56D1-4803-BFBB-D2346DE38D7E}">
      <dgm:prSet/>
      <dgm:spPr/>
      <dgm:t>
        <a:bodyPr/>
        <a:lstStyle/>
        <a:p>
          <a:endParaRPr lang="en-GB"/>
        </a:p>
      </dgm:t>
    </dgm:pt>
    <dgm:pt modelId="{97EADE6A-0C12-4AE7-99C7-FFB743DCB1C9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A SAR must be carried out if under </a:t>
          </a:r>
          <a:r>
            <a:rPr lang="en-US" sz="1050" dirty="0">
              <a:hlinkClick xmlns:r="http://schemas.openxmlformats.org/officeDocument/2006/relationships" r:id="rId5"/>
            </a:rPr>
            <a:t>Care Act 2014, section 44 (1)</a:t>
          </a:r>
          <a:r>
            <a:rPr lang="en-US" sz="1050" dirty="0"/>
            <a:t> if</a:t>
          </a:r>
        </a:p>
        <a:p>
          <a:r>
            <a:rPr lang="en-GB" sz="1050" dirty="0"/>
            <a:t>There is a reasonable course for concern about how the SAB, its members or other persons involved worked together to safeguard the adult; and</a:t>
          </a:r>
        </a:p>
        <a:p>
          <a:r>
            <a:rPr lang="en-GB" sz="1050" dirty="0"/>
            <a:t>The Adult has died, and it is known or suspected that the death resulted from abuse or neglect: or the adult is alive, but it is known or suspected that they have experienced serious abuse of neglect </a:t>
          </a:r>
        </a:p>
      </dgm:t>
    </dgm:pt>
    <dgm:pt modelId="{DDA0629C-A119-4AFF-8C6B-2AC14A5F2A86}" type="parTrans" cxnId="{151CA9E1-A792-47F4-A9B9-385BB366DFA7}">
      <dgm:prSet/>
      <dgm:spPr/>
      <dgm:t>
        <a:bodyPr/>
        <a:lstStyle/>
        <a:p>
          <a:endParaRPr lang="en-GB"/>
        </a:p>
      </dgm:t>
    </dgm:pt>
    <dgm:pt modelId="{3980A0F1-403C-41AB-ACED-B5170F66C6B9}" type="sibTrans" cxnId="{151CA9E1-A792-47F4-A9B9-385BB366DFA7}">
      <dgm:prSet/>
      <dgm:spPr/>
      <dgm:t>
        <a:bodyPr/>
        <a:lstStyle/>
        <a:p>
          <a:endParaRPr lang="en-GB"/>
        </a:p>
      </dgm:t>
    </dgm:pt>
    <dgm:pt modelId="{47A001B4-70B3-4EB2-8014-3D25FF442F4C}">
      <dgm:prSet custT="1"/>
      <dgm:spPr/>
      <dgm:t>
        <a:bodyPr/>
        <a:lstStyle/>
        <a:p>
          <a:r>
            <a:rPr lang="en-US" sz="1050" dirty="0"/>
            <a:t>If you are asked to provide information – a template will be provided, and key information and events should be included. If you are unsure what level of information is needed, please contact </a:t>
          </a:r>
          <a:r>
            <a:rPr lang="en-US" sz="1050" dirty="0">
              <a:hlinkClick xmlns:r="http://schemas.openxmlformats.org/officeDocument/2006/relationships" r:id="rId6"/>
            </a:rPr>
            <a:t>sar.referrals@salford.gov.uk</a:t>
          </a:r>
          <a:r>
            <a:rPr lang="en-US" sz="1050" dirty="0"/>
            <a:t> for advice and guidance. </a:t>
          </a:r>
        </a:p>
        <a:p>
          <a:r>
            <a:rPr lang="en-US" sz="1050" dirty="0"/>
            <a:t>Please ensure all sections of the template are completed including any </a:t>
          </a:r>
          <a:r>
            <a:rPr lang="en-GB" sz="1050" b="1" dirty="0"/>
            <a:t>Comments/Analysis/Reflection </a:t>
          </a:r>
          <a:r>
            <a:rPr lang="en-US" sz="1050" dirty="0"/>
            <a:t> – if not applicable just mark with N/A</a:t>
          </a:r>
        </a:p>
        <a:p>
          <a:endParaRPr lang="en-GB" sz="1050" dirty="0"/>
        </a:p>
      </dgm:t>
    </dgm:pt>
    <dgm:pt modelId="{0E5C105C-314F-410D-A28E-FE5E8AB01138}" type="parTrans" cxnId="{4C7ABD4C-CEB5-48FE-A004-E651710D9EC3}">
      <dgm:prSet/>
      <dgm:spPr/>
      <dgm:t>
        <a:bodyPr/>
        <a:lstStyle/>
        <a:p>
          <a:endParaRPr lang="en-GB"/>
        </a:p>
      </dgm:t>
    </dgm:pt>
    <dgm:pt modelId="{3F8B829B-A86E-4B46-9431-DB1827C378A4}" type="sibTrans" cxnId="{4C7ABD4C-CEB5-48FE-A004-E651710D9EC3}">
      <dgm:prSet/>
      <dgm:spPr/>
      <dgm:t>
        <a:bodyPr/>
        <a:lstStyle/>
        <a:p>
          <a:endParaRPr lang="en-GB"/>
        </a:p>
      </dgm:t>
    </dgm:pt>
    <dgm:pt modelId="{A700E2C3-B002-4A0A-BB31-4A9310AF228F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00" dirty="0"/>
            <a:t>The outcome of the SAR Panel could be one of the following</a:t>
          </a:r>
        </a:p>
        <a:p>
          <a:r>
            <a:rPr lang="en-US" sz="1000" dirty="0"/>
            <a:t>*</a:t>
          </a:r>
          <a:r>
            <a:rPr lang="en-US" sz="1000" b="1" dirty="0"/>
            <a:t>Mandatory SAR </a:t>
          </a:r>
          <a:r>
            <a:rPr lang="en-US" sz="1000" dirty="0"/>
            <a:t>– all criteria defined in the Care Act 2014 has been met. </a:t>
          </a:r>
        </a:p>
        <a:p>
          <a:r>
            <a:rPr lang="en-US" sz="1000" dirty="0"/>
            <a:t>*</a:t>
          </a:r>
          <a:r>
            <a:rPr lang="en-US" sz="1000" b="1" dirty="0"/>
            <a:t>Discretionary SAR</a:t>
          </a:r>
          <a:r>
            <a:rPr lang="en-US" sz="1000" dirty="0"/>
            <a:t> – part of the criteria has been met but the panel feel there is learning to be identified</a:t>
          </a:r>
        </a:p>
        <a:p>
          <a:r>
            <a:rPr lang="en-US" sz="1000" dirty="0"/>
            <a:t>*No SAR</a:t>
          </a:r>
        </a:p>
        <a:p>
          <a:r>
            <a:rPr lang="en-GB" sz="1000" dirty="0"/>
            <a:t>*SAR Panel may wish to seek assurance.</a:t>
          </a:r>
        </a:p>
      </dgm:t>
    </dgm:pt>
    <dgm:pt modelId="{3A648528-2960-4CBE-B668-C297CD7DD787}" type="sibTrans" cxnId="{5A214580-B243-4E21-906F-1AE20B17D9E9}">
      <dgm:prSet/>
      <dgm:spPr/>
      <dgm:t>
        <a:bodyPr/>
        <a:lstStyle/>
        <a:p>
          <a:endParaRPr lang="en-GB"/>
        </a:p>
      </dgm:t>
    </dgm:pt>
    <dgm:pt modelId="{816A8A01-E99F-4025-88DD-361C5CCA25E8}" type="parTrans" cxnId="{5A214580-B243-4E21-906F-1AE20B17D9E9}">
      <dgm:prSet/>
      <dgm:spPr/>
      <dgm:t>
        <a:bodyPr/>
        <a:lstStyle/>
        <a:p>
          <a:endParaRPr lang="en-GB"/>
        </a:p>
      </dgm:t>
    </dgm:pt>
    <dgm:pt modelId="{94823B48-0DCB-4D14-BFF5-D1B19CE6EA9C}" type="pres">
      <dgm:prSet presAssocID="{68B7131C-2181-474E-AAE9-778128EAA227}" presName="Name0" presStyleCnt="0">
        <dgm:presLayoutVars>
          <dgm:dir/>
          <dgm:resizeHandles val="exact"/>
        </dgm:presLayoutVars>
      </dgm:prSet>
      <dgm:spPr/>
    </dgm:pt>
    <dgm:pt modelId="{0B42C035-684B-42A9-8308-4BDD48362618}" type="pres">
      <dgm:prSet presAssocID="{129DCE7C-6DFE-4326-8537-F4DCDC2C2AEE}" presName="node" presStyleLbl="node1" presStyleIdx="0" presStyleCnt="13">
        <dgm:presLayoutVars>
          <dgm:bulletEnabled val="1"/>
        </dgm:presLayoutVars>
      </dgm:prSet>
      <dgm:spPr/>
    </dgm:pt>
    <dgm:pt modelId="{A2ECF8F5-44C3-4B43-97FC-B120F14CF4E5}" type="pres">
      <dgm:prSet presAssocID="{A81DDB31-B730-4608-BA2C-BF3D4DAF4CB8}" presName="sibTrans" presStyleLbl="sibTrans1D1" presStyleIdx="0" presStyleCnt="12"/>
      <dgm:spPr/>
    </dgm:pt>
    <dgm:pt modelId="{5B8D8618-5DE2-4853-AF87-220D288B4B61}" type="pres">
      <dgm:prSet presAssocID="{A81DDB31-B730-4608-BA2C-BF3D4DAF4CB8}" presName="connectorText" presStyleLbl="sibTrans1D1" presStyleIdx="0" presStyleCnt="12"/>
      <dgm:spPr/>
    </dgm:pt>
    <dgm:pt modelId="{0E851086-6EEC-4F04-8F00-352E95F7FB18}" type="pres">
      <dgm:prSet presAssocID="{A3CAC211-612A-4090-86DF-BE1C96304EDC}" presName="node" presStyleLbl="node1" presStyleIdx="1" presStyleCnt="13">
        <dgm:presLayoutVars>
          <dgm:bulletEnabled val="1"/>
        </dgm:presLayoutVars>
      </dgm:prSet>
      <dgm:spPr/>
    </dgm:pt>
    <dgm:pt modelId="{E04CED3B-8EE2-4FA2-BA31-FB22CAA9E3F0}" type="pres">
      <dgm:prSet presAssocID="{8410BA91-E44D-4551-B38E-0127C2F5CA52}" presName="sibTrans" presStyleLbl="sibTrans1D1" presStyleIdx="1" presStyleCnt="12"/>
      <dgm:spPr/>
    </dgm:pt>
    <dgm:pt modelId="{685020ED-5CED-4442-82EB-4569D17CD64E}" type="pres">
      <dgm:prSet presAssocID="{8410BA91-E44D-4551-B38E-0127C2F5CA52}" presName="connectorText" presStyleLbl="sibTrans1D1" presStyleIdx="1" presStyleCnt="12"/>
      <dgm:spPr/>
    </dgm:pt>
    <dgm:pt modelId="{18ACCB90-6D31-49F6-9DB5-7C4263DCAADC}" type="pres">
      <dgm:prSet presAssocID="{3C255D48-F496-4687-A7FA-85511B6EC77A}" presName="node" presStyleLbl="node1" presStyleIdx="2" presStyleCnt="13">
        <dgm:presLayoutVars>
          <dgm:bulletEnabled val="1"/>
        </dgm:presLayoutVars>
      </dgm:prSet>
      <dgm:spPr/>
    </dgm:pt>
    <dgm:pt modelId="{89705A92-01A2-4B9E-A569-F9C6E004B7B9}" type="pres">
      <dgm:prSet presAssocID="{219A0653-6D2A-414C-8A54-ACA5E70F8442}" presName="sibTrans" presStyleLbl="sibTrans1D1" presStyleIdx="2" presStyleCnt="12"/>
      <dgm:spPr/>
    </dgm:pt>
    <dgm:pt modelId="{D1E1D1B9-3D12-437F-A3C7-4B13FD72F045}" type="pres">
      <dgm:prSet presAssocID="{219A0653-6D2A-414C-8A54-ACA5E70F8442}" presName="connectorText" presStyleLbl="sibTrans1D1" presStyleIdx="2" presStyleCnt="12"/>
      <dgm:spPr/>
    </dgm:pt>
    <dgm:pt modelId="{D2E22392-0DD7-4F2A-AD45-4951B417B1CD}" type="pres">
      <dgm:prSet presAssocID="{47A001B4-70B3-4EB2-8014-3D25FF442F4C}" presName="node" presStyleLbl="node1" presStyleIdx="3" presStyleCnt="13" custScaleX="155239" custScaleY="153586">
        <dgm:presLayoutVars>
          <dgm:bulletEnabled val="1"/>
        </dgm:presLayoutVars>
      </dgm:prSet>
      <dgm:spPr/>
    </dgm:pt>
    <dgm:pt modelId="{1AFE3C8F-3543-4CF0-9D47-094E1B224CD5}" type="pres">
      <dgm:prSet presAssocID="{3F8B829B-A86E-4B46-9431-DB1827C378A4}" presName="sibTrans" presStyleLbl="sibTrans1D1" presStyleIdx="3" presStyleCnt="12"/>
      <dgm:spPr/>
    </dgm:pt>
    <dgm:pt modelId="{18E9FF0C-20D5-495D-B4FC-EAE27AA59F24}" type="pres">
      <dgm:prSet presAssocID="{3F8B829B-A86E-4B46-9431-DB1827C378A4}" presName="connectorText" presStyleLbl="sibTrans1D1" presStyleIdx="3" presStyleCnt="12"/>
      <dgm:spPr/>
    </dgm:pt>
    <dgm:pt modelId="{ADF2D4DF-8EFE-4AE2-8E66-A9BC2482F4EA}" type="pres">
      <dgm:prSet presAssocID="{4E612E27-858E-4E1B-BF19-A04E13150E79}" presName="node" presStyleLbl="node1" presStyleIdx="4" presStyleCnt="13" custScaleX="92714">
        <dgm:presLayoutVars>
          <dgm:bulletEnabled val="1"/>
        </dgm:presLayoutVars>
      </dgm:prSet>
      <dgm:spPr/>
    </dgm:pt>
    <dgm:pt modelId="{520E8341-07B6-4FA0-9395-89EDA0FE8D98}" type="pres">
      <dgm:prSet presAssocID="{DB7E5329-FBE8-40DD-B8AD-2BA85D14F48C}" presName="sibTrans" presStyleLbl="sibTrans1D1" presStyleIdx="4" presStyleCnt="12"/>
      <dgm:spPr/>
    </dgm:pt>
    <dgm:pt modelId="{64837914-5E05-4AA3-A40A-705DA0DF6A94}" type="pres">
      <dgm:prSet presAssocID="{DB7E5329-FBE8-40DD-B8AD-2BA85D14F48C}" presName="connectorText" presStyleLbl="sibTrans1D1" presStyleIdx="4" presStyleCnt="12"/>
      <dgm:spPr/>
    </dgm:pt>
    <dgm:pt modelId="{2A9A0F39-38E3-4C2E-B9E0-7586173161E8}" type="pres">
      <dgm:prSet presAssocID="{D66EC37D-0203-4D66-B545-03BDD422F6E5}" presName="node" presStyleLbl="node1" presStyleIdx="5" presStyleCnt="13">
        <dgm:presLayoutVars>
          <dgm:bulletEnabled val="1"/>
        </dgm:presLayoutVars>
      </dgm:prSet>
      <dgm:spPr/>
    </dgm:pt>
    <dgm:pt modelId="{D847B206-5265-469A-B794-44ABF389795E}" type="pres">
      <dgm:prSet presAssocID="{82276498-7D1A-47A1-9688-5B1A3AB7186F}" presName="sibTrans" presStyleLbl="sibTrans1D1" presStyleIdx="5" presStyleCnt="12"/>
      <dgm:spPr/>
    </dgm:pt>
    <dgm:pt modelId="{D983AF36-120F-4591-8DFA-E16A74002588}" type="pres">
      <dgm:prSet presAssocID="{82276498-7D1A-47A1-9688-5B1A3AB7186F}" presName="connectorText" presStyleLbl="sibTrans1D1" presStyleIdx="5" presStyleCnt="12"/>
      <dgm:spPr/>
    </dgm:pt>
    <dgm:pt modelId="{8F270739-1DD9-4302-9E83-345376805390}" type="pres">
      <dgm:prSet presAssocID="{8D69A23E-CBD5-43E5-B752-F350DF31C7DC}" presName="node" presStyleLbl="node1" presStyleIdx="6" presStyleCnt="13">
        <dgm:presLayoutVars>
          <dgm:bulletEnabled val="1"/>
        </dgm:presLayoutVars>
      </dgm:prSet>
      <dgm:spPr/>
    </dgm:pt>
    <dgm:pt modelId="{96BD76AF-C5BA-4D05-9ABA-6A9A5A841AF4}" type="pres">
      <dgm:prSet presAssocID="{571D230C-5BEB-4223-8115-F183A865527F}" presName="sibTrans" presStyleLbl="sibTrans1D1" presStyleIdx="6" presStyleCnt="12"/>
      <dgm:spPr/>
    </dgm:pt>
    <dgm:pt modelId="{CEB74C5A-0727-43C1-8516-FB1966A908F2}" type="pres">
      <dgm:prSet presAssocID="{571D230C-5BEB-4223-8115-F183A865527F}" presName="connectorText" presStyleLbl="sibTrans1D1" presStyleIdx="6" presStyleCnt="12"/>
      <dgm:spPr/>
    </dgm:pt>
    <dgm:pt modelId="{81E839C6-B87C-4613-955D-DF4091261DA2}" type="pres">
      <dgm:prSet presAssocID="{CA1D6D19-5CB8-4F94-80E8-0399E335484E}" presName="node" presStyleLbl="node1" presStyleIdx="7" presStyleCnt="13" custScaleY="142133">
        <dgm:presLayoutVars>
          <dgm:bulletEnabled val="1"/>
        </dgm:presLayoutVars>
      </dgm:prSet>
      <dgm:spPr/>
    </dgm:pt>
    <dgm:pt modelId="{6CFA8C10-82B8-47E8-B151-331B0E518D08}" type="pres">
      <dgm:prSet presAssocID="{F71EE419-C233-4436-A25D-4F5CC63E4A9B}" presName="sibTrans" presStyleLbl="sibTrans1D1" presStyleIdx="7" presStyleCnt="12"/>
      <dgm:spPr/>
    </dgm:pt>
    <dgm:pt modelId="{43B3B0F9-3C42-469C-94A3-DF411121FB04}" type="pres">
      <dgm:prSet presAssocID="{F71EE419-C233-4436-A25D-4F5CC63E4A9B}" presName="connectorText" presStyleLbl="sibTrans1D1" presStyleIdx="7" presStyleCnt="12"/>
      <dgm:spPr/>
    </dgm:pt>
    <dgm:pt modelId="{7038F39C-E22D-45FB-9863-498020ADA138}" type="pres">
      <dgm:prSet presAssocID="{97EADE6A-0C12-4AE7-99C7-FFB743DCB1C9}" presName="node" presStyleLbl="node1" presStyleIdx="8" presStyleCnt="13" custScaleX="174852" custScaleY="128270">
        <dgm:presLayoutVars>
          <dgm:bulletEnabled val="1"/>
        </dgm:presLayoutVars>
      </dgm:prSet>
      <dgm:spPr/>
    </dgm:pt>
    <dgm:pt modelId="{8BD5097C-58B2-4AF7-9BBC-8AE94EE0EB92}" type="pres">
      <dgm:prSet presAssocID="{3980A0F1-403C-41AB-ACED-B5170F66C6B9}" presName="sibTrans" presStyleLbl="sibTrans1D1" presStyleIdx="8" presStyleCnt="12"/>
      <dgm:spPr/>
    </dgm:pt>
    <dgm:pt modelId="{746D1380-15A4-44DC-8668-60701AC319D2}" type="pres">
      <dgm:prSet presAssocID="{3980A0F1-403C-41AB-ACED-B5170F66C6B9}" presName="connectorText" presStyleLbl="sibTrans1D1" presStyleIdx="8" presStyleCnt="12"/>
      <dgm:spPr/>
    </dgm:pt>
    <dgm:pt modelId="{259E9BFB-9251-4DF3-BF70-BBE01F49E21B}" type="pres">
      <dgm:prSet presAssocID="{4F76FBE5-FCD9-48A6-A3DC-A4B04D54F5B8}" presName="node" presStyleLbl="node1" presStyleIdx="9" presStyleCnt="13">
        <dgm:presLayoutVars>
          <dgm:bulletEnabled val="1"/>
        </dgm:presLayoutVars>
      </dgm:prSet>
      <dgm:spPr/>
    </dgm:pt>
    <dgm:pt modelId="{A2C2C8E7-BEB4-42EA-9D67-08EFABAA2969}" type="pres">
      <dgm:prSet presAssocID="{7839B3A2-62C2-475F-A416-F8A6DDA95A90}" presName="sibTrans" presStyleLbl="sibTrans1D1" presStyleIdx="9" presStyleCnt="12"/>
      <dgm:spPr/>
    </dgm:pt>
    <dgm:pt modelId="{8D75FDDC-14A1-4B14-974C-3E24B0E04BDC}" type="pres">
      <dgm:prSet presAssocID="{7839B3A2-62C2-475F-A416-F8A6DDA95A90}" presName="connectorText" presStyleLbl="sibTrans1D1" presStyleIdx="9" presStyleCnt="12"/>
      <dgm:spPr/>
    </dgm:pt>
    <dgm:pt modelId="{369105B9-B346-4B96-941E-6ACB7795CA67}" type="pres">
      <dgm:prSet presAssocID="{A700E2C3-B002-4A0A-BB31-4A9310AF228F}" presName="node" presStyleLbl="node1" presStyleIdx="10" presStyleCnt="13" custScaleX="123055" custScaleY="143115">
        <dgm:presLayoutVars>
          <dgm:bulletEnabled val="1"/>
        </dgm:presLayoutVars>
      </dgm:prSet>
      <dgm:spPr/>
    </dgm:pt>
    <dgm:pt modelId="{15B0DDFE-E168-451A-83BF-FD784D94D8DB}" type="pres">
      <dgm:prSet presAssocID="{3A648528-2960-4CBE-B668-C297CD7DD787}" presName="sibTrans" presStyleLbl="sibTrans1D1" presStyleIdx="10" presStyleCnt="12"/>
      <dgm:spPr/>
    </dgm:pt>
    <dgm:pt modelId="{D3D29BD4-D7CE-444C-B14D-8FC8C3CBD284}" type="pres">
      <dgm:prSet presAssocID="{3A648528-2960-4CBE-B668-C297CD7DD787}" presName="connectorText" presStyleLbl="sibTrans1D1" presStyleIdx="10" presStyleCnt="12"/>
      <dgm:spPr/>
    </dgm:pt>
    <dgm:pt modelId="{F39C5FBC-D94A-4C20-B467-BB324D25BCDA}" type="pres">
      <dgm:prSet presAssocID="{738D305A-D8AA-4537-838A-4FA994AC213D}" presName="node" presStyleLbl="node1" presStyleIdx="11" presStyleCnt="13">
        <dgm:presLayoutVars>
          <dgm:bulletEnabled val="1"/>
        </dgm:presLayoutVars>
      </dgm:prSet>
      <dgm:spPr/>
    </dgm:pt>
    <dgm:pt modelId="{6E98A47C-3B29-47A2-B473-9359AE33A61C}" type="pres">
      <dgm:prSet presAssocID="{3BFDC800-3052-40D0-8541-C5646DA5D6C2}" presName="sibTrans" presStyleLbl="sibTrans1D1" presStyleIdx="11" presStyleCnt="12"/>
      <dgm:spPr/>
    </dgm:pt>
    <dgm:pt modelId="{A6CE21C6-6177-4669-83D7-D70858454E24}" type="pres">
      <dgm:prSet presAssocID="{3BFDC800-3052-40D0-8541-C5646DA5D6C2}" presName="connectorText" presStyleLbl="sibTrans1D1" presStyleIdx="11" presStyleCnt="12"/>
      <dgm:spPr/>
    </dgm:pt>
    <dgm:pt modelId="{3B9AFACC-D726-4593-AEB7-92790C724999}" type="pres">
      <dgm:prSet presAssocID="{050D5BA9-28F6-41BA-BD52-DAAA1262B9B3}" presName="node" presStyleLbl="node1" presStyleIdx="12" presStyleCnt="13" custScaleX="250701" custScaleY="147046" custLinFactNeighborX="512" custLinFactNeighborY="282">
        <dgm:presLayoutVars>
          <dgm:bulletEnabled val="1"/>
        </dgm:presLayoutVars>
      </dgm:prSet>
      <dgm:spPr/>
    </dgm:pt>
  </dgm:ptLst>
  <dgm:cxnLst>
    <dgm:cxn modelId="{D2E73102-6F0A-4AAE-8C64-43DF7FF86A79}" type="presOf" srcId="{4E612E27-858E-4E1B-BF19-A04E13150E79}" destId="{ADF2D4DF-8EFE-4AE2-8E66-A9BC2482F4EA}" srcOrd="0" destOrd="0" presId="urn:microsoft.com/office/officeart/2005/8/layout/bProcess3"/>
    <dgm:cxn modelId="{E27AA305-FF15-4AA1-89CD-5BFDAE4817A4}" type="presOf" srcId="{DB7E5329-FBE8-40DD-B8AD-2BA85D14F48C}" destId="{520E8341-07B6-4FA0-9395-89EDA0FE8D98}" srcOrd="0" destOrd="0" presId="urn:microsoft.com/office/officeart/2005/8/layout/bProcess3"/>
    <dgm:cxn modelId="{93DDB407-024D-407B-8FEC-6D30A77CE9B1}" type="presOf" srcId="{3F8B829B-A86E-4B46-9431-DB1827C378A4}" destId="{1AFE3C8F-3543-4CF0-9D47-094E1B224CD5}" srcOrd="0" destOrd="0" presId="urn:microsoft.com/office/officeart/2005/8/layout/bProcess3"/>
    <dgm:cxn modelId="{C4AADB15-5420-431A-AA03-472212B620DD}" srcId="{68B7131C-2181-474E-AAE9-778128EAA227}" destId="{4E612E27-858E-4E1B-BF19-A04E13150E79}" srcOrd="4" destOrd="0" parTransId="{B3047517-CAB5-45B4-A316-280D04330A1C}" sibTransId="{DB7E5329-FBE8-40DD-B8AD-2BA85D14F48C}"/>
    <dgm:cxn modelId="{6D740C1A-37D0-4FD8-A599-6323A3B98DB0}" type="presOf" srcId="{050D5BA9-28F6-41BA-BD52-DAAA1262B9B3}" destId="{3B9AFACC-D726-4593-AEB7-92790C724999}" srcOrd="0" destOrd="0" presId="urn:microsoft.com/office/officeart/2005/8/layout/bProcess3"/>
    <dgm:cxn modelId="{91FEF825-CB5A-4071-A14D-D4C3DE5C13E3}" type="presOf" srcId="{8D69A23E-CBD5-43E5-B752-F350DF31C7DC}" destId="{8F270739-1DD9-4302-9E83-345376805390}" srcOrd="0" destOrd="0" presId="urn:microsoft.com/office/officeart/2005/8/layout/bProcess3"/>
    <dgm:cxn modelId="{A1890E2D-193D-463A-BC71-1458A02204CA}" type="presOf" srcId="{F71EE419-C233-4436-A25D-4F5CC63E4A9B}" destId="{43B3B0F9-3C42-469C-94A3-DF411121FB04}" srcOrd="1" destOrd="0" presId="urn:microsoft.com/office/officeart/2005/8/layout/bProcess3"/>
    <dgm:cxn modelId="{FBAC0A32-D812-41DA-B9CC-753BE03B443C}" type="presOf" srcId="{82276498-7D1A-47A1-9688-5B1A3AB7186F}" destId="{D983AF36-120F-4591-8DFA-E16A74002588}" srcOrd="1" destOrd="0" presId="urn:microsoft.com/office/officeart/2005/8/layout/bProcess3"/>
    <dgm:cxn modelId="{C0F33436-EE0E-44A0-A05A-AAF300813045}" type="presOf" srcId="{A700E2C3-B002-4A0A-BB31-4A9310AF228F}" destId="{369105B9-B346-4B96-941E-6ACB7795CA67}" srcOrd="0" destOrd="0" presId="urn:microsoft.com/office/officeart/2005/8/layout/bProcess3"/>
    <dgm:cxn modelId="{8D67F43A-1438-401D-A18E-31B5573B44DA}" type="presOf" srcId="{219A0653-6D2A-414C-8A54-ACA5E70F8442}" destId="{89705A92-01A2-4B9E-A569-F9C6E004B7B9}" srcOrd="0" destOrd="0" presId="urn:microsoft.com/office/officeart/2005/8/layout/bProcess3"/>
    <dgm:cxn modelId="{540B295C-FA71-49C0-83C0-8B1BD9496A12}" type="presOf" srcId="{82276498-7D1A-47A1-9688-5B1A3AB7186F}" destId="{D847B206-5265-469A-B794-44ABF389795E}" srcOrd="0" destOrd="0" presId="urn:microsoft.com/office/officeart/2005/8/layout/bProcess3"/>
    <dgm:cxn modelId="{42BDEE45-7C5A-4165-A051-1EBD1C51AC0A}" type="presOf" srcId="{3980A0F1-403C-41AB-ACED-B5170F66C6B9}" destId="{746D1380-15A4-44DC-8668-60701AC319D2}" srcOrd="1" destOrd="0" presId="urn:microsoft.com/office/officeart/2005/8/layout/bProcess3"/>
    <dgm:cxn modelId="{C2417566-AE90-4581-B485-65611968D7DA}" type="presOf" srcId="{97EADE6A-0C12-4AE7-99C7-FFB743DCB1C9}" destId="{7038F39C-E22D-45FB-9863-498020ADA138}" srcOrd="0" destOrd="0" presId="urn:microsoft.com/office/officeart/2005/8/layout/bProcess3"/>
    <dgm:cxn modelId="{C93FE846-8846-4A82-A0E1-0577B058CAAF}" type="presOf" srcId="{DB7E5329-FBE8-40DD-B8AD-2BA85D14F48C}" destId="{64837914-5E05-4AA3-A40A-705DA0DF6A94}" srcOrd="1" destOrd="0" presId="urn:microsoft.com/office/officeart/2005/8/layout/bProcess3"/>
    <dgm:cxn modelId="{ED283167-F727-4F45-B57C-05057F7FE515}" type="presOf" srcId="{4F76FBE5-FCD9-48A6-A3DC-A4B04D54F5B8}" destId="{259E9BFB-9251-4DF3-BF70-BBE01F49E21B}" srcOrd="0" destOrd="0" presId="urn:microsoft.com/office/officeart/2005/8/layout/bProcess3"/>
    <dgm:cxn modelId="{3707514A-20AD-4E65-B7ED-6D27D24B6ACE}" type="presOf" srcId="{D66EC37D-0203-4D66-B545-03BDD422F6E5}" destId="{2A9A0F39-38E3-4C2E-B9E0-7586173161E8}" srcOrd="0" destOrd="0" presId="urn:microsoft.com/office/officeart/2005/8/layout/bProcess3"/>
    <dgm:cxn modelId="{4C7ABD4C-CEB5-48FE-A004-E651710D9EC3}" srcId="{68B7131C-2181-474E-AAE9-778128EAA227}" destId="{47A001B4-70B3-4EB2-8014-3D25FF442F4C}" srcOrd="3" destOrd="0" parTransId="{0E5C105C-314F-410D-A28E-FE5E8AB01138}" sibTransId="{3F8B829B-A86E-4B46-9431-DB1827C378A4}"/>
    <dgm:cxn modelId="{1F495E72-56F5-471D-A2C2-406BAD93B500}" type="presOf" srcId="{8410BA91-E44D-4551-B38E-0127C2F5CA52}" destId="{E04CED3B-8EE2-4FA2-BA31-FB22CAA9E3F0}" srcOrd="0" destOrd="0" presId="urn:microsoft.com/office/officeart/2005/8/layout/bProcess3"/>
    <dgm:cxn modelId="{CD18EB72-271F-4ED6-939B-6D449727C4DD}" type="presOf" srcId="{A81DDB31-B730-4608-BA2C-BF3D4DAF4CB8}" destId="{5B8D8618-5DE2-4853-AF87-220D288B4B61}" srcOrd="1" destOrd="0" presId="urn:microsoft.com/office/officeart/2005/8/layout/bProcess3"/>
    <dgm:cxn modelId="{434B5354-61DC-4880-AC8F-02F5AB15738A}" type="presOf" srcId="{3BFDC800-3052-40D0-8541-C5646DA5D6C2}" destId="{A6CE21C6-6177-4669-83D7-D70858454E24}" srcOrd="1" destOrd="0" presId="urn:microsoft.com/office/officeart/2005/8/layout/bProcess3"/>
    <dgm:cxn modelId="{F2E69779-73E8-46F6-90BA-D399FBFFE320}" type="presOf" srcId="{A81DDB31-B730-4608-BA2C-BF3D4DAF4CB8}" destId="{A2ECF8F5-44C3-4B43-97FC-B120F14CF4E5}" srcOrd="0" destOrd="0" presId="urn:microsoft.com/office/officeart/2005/8/layout/bProcess3"/>
    <dgm:cxn modelId="{F860C97C-FDF1-4083-87D8-12A54BE32782}" srcId="{68B7131C-2181-474E-AAE9-778128EAA227}" destId="{129DCE7C-6DFE-4326-8537-F4DCDC2C2AEE}" srcOrd="0" destOrd="0" parTransId="{ACF6A70F-B16C-4663-8B0A-ECBCEEB555CE}" sibTransId="{A81DDB31-B730-4608-BA2C-BF3D4DAF4CB8}"/>
    <dgm:cxn modelId="{5A214580-B243-4E21-906F-1AE20B17D9E9}" srcId="{68B7131C-2181-474E-AAE9-778128EAA227}" destId="{A700E2C3-B002-4A0A-BB31-4A9310AF228F}" srcOrd="10" destOrd="0" parTransId="{816A8A01-E99F-4025-88DD-361C5CCA25E8}" sibTransId="{3A648528-2960-4CBE-B668-C297CD7DD787}"/>
    <dgm:cxn modelId="{9FC93885-56D1-4803-BFBB-D2346DE38D7E}" srcId="{68B7131C-2181-474E-AAE9-778128EAA227}" destId="{050D5BA9-28F6-41BA-BD52-DAAA1262B9B3}" srcOrd="12" destOrd="0" parTransId="{52422C19-5324-417E-BFDF-45D4B811B5C2}" sibTransId="{AD385038-43DD-4B40-BC1A-08BF8D688A21}"/>
    <dgm:cxn modelId="{FFDAE187-F6A4-4FB9-A638-BE8217DE12AF}" type="presOf" srcId="{571D230C-5BEB-4223-8115-F183A865527F}" destId="{CEB74C5A-0727-43C1-8516-FB1966A908F2}" srcOrd="1" destOrd="0" presId="urn:microsoft.com/office/officeart/2005/8/layout/bProcess3"/>
    <dgm:cxn modelId="{6CA82089-09CF-4E6C-9BDA-C04B7BD32BB3}" type="presOf" srcId="{7839B3A2-62C2-475F-A416-F8A6DDA95A90}" destId="{8D75FDDC-14A1-4B14-974C-3E24B0E04BDC}" srcOrd="1" destOrd="0" presId="urn:microsoft.com/office/officeart/2005/8/layout/bProcess3"/>
    <dgm:cxn modelId="{38A28E8B-8836-4AF6-A71D-0329F881E242}" srcId="{68B7131C-2181-474E-AAE9-778128EAA227}" destId="{3C255D48-F496-4687-A7FA-85511B6EC77A}" srcOrd="2" destOrd="0" parTransId="{F93E653E-CE4E-4D1C-A9E5-861C141510C6}" sibTransId="{219A0653-6D2A-414C-8A54-ACA5E70F8442}"/>
    <dgm:cxn modelId="{C5DEDD8B-9907-4907-8F44-0C92FCBCEB4B}" srcId="{68B7131C-2181-474E-AAE9-778128EAA227}" destId="{A3CAC211-612A-4090-86DF-BE1C96304EDC}" srcOrd="1" destOrd="0" parTransId="{0DE36B03-962C-470E-A308-916B72F78E4F}" sibTransId="{8410BA91-E44D-4551-B38E-0127C2F5CA52}"/>
    <dgm:cxn modelId="{B568828C-4445-43AF-90E6-673C6F50E1AA}" type="presOf" srcId="{F71EE419-C233-4436-A25D-4F5CC63E4A9B}" destId="{6CFA8C10-82B8-47E8-B151-331B0E518D08}" srcOrd="0" destOrd="0" presId="urn:microsoft.com/office/officeart/2005/8/layout/bProcess3"/>
    <dgm:cxn modelId="{B6B52299-058D-4CCD-A570-B6E5F4AEFC1E}" type="presOf" srcId="{A3CAC211-612A-4090-86DF-BE1C96304EDC}" destId="{0E851086-6EEC-4F04-8F00-352E95F7FB18}" srcOrd="0" destOrd="0" presId="urn:microsoft.com/office/officeart/2005/8/layout/bProcess3"/>
    <dgm:cxn modelId="{F22DCC9C-2244-474A-9B5A-E055889C27CF}" type="presOf" srcId="{129DCE7C-6DFE-4326-8537-F4DCDC2C2AEE}" destId="{0B42C035-684B-42A9-8308-4BDD48362618}" srcOrd="0" destOrd="0" presId="urn:microsoft.com/office/officeart/2005/8/layout/bProcess3"/>
    <dgm:cxn modelId="{059BBCA4-5454-4B7D-97A0-5CC2DB6921D1}" type="presOf" srcId="{CA1D6D19-5CB8-4F94-80E8-0399E335484E}" destId="{81E839C6-B87C-4613-955D-DF4091261DA2}" srcOrd="0" destOrd="0" presId="urn:microsoft.com/office/officeart/2005/8/layout/bProcess3"/>
    <dgm:cxn modelId="{708892AB-3819-4A3E-BA43-ADE59B38EF64}" type="presOf" srcId="{47A001B4-70B3-4EB2-8014-3D25FF442F4C}" destId="{D2E22392-0DD7-4F2A-AD45-4951B417B1CD}" srcOrd="0" destOrd="0" presId="urn:microsoft.com/office/officeart/2005/8/layout/bProcess3"/>
    <dgm:cxn modelId="{B1CF78AD-6815-4BAF-B012-5A400590678D}" srcId="{68B7131C-2181-474E-AAE9-778128EAA227}" destId="{4F76FBE5-FCD9-48A6-A3DC-A4B04D54F5B8}" srcOrd="9" destOrd="0" parTransId="{7631C6B2-B234-4E51-A224-5BBE9CF687B0}" sibTransId="{7839B3A2-62C2-475F-A416-F8A6DDA95A90}"/>
    <dgm:cxn modelId="{FE6D8BAF-ED07-4872-B8B9-BA14A5E6034C}" type="presOf" srcId="{219A0653-6D2A-414C-8A54-ACA5E70F8442}" destId="{D1E1D1B9-3D12-437F-A3C7-4B13FD72F045}" srcOrd="1" destOrd="0" presId="urn:microsoft.com/office/officeart/2005/8/layout/bProcess3"/>
    <dgm:cxn modelId="{2E356DB9-1715-40B6-9189-CA725DBD690D}" type="presOf" srcId="{738D305A-D8AA-4537-838A-4FA994AC213D}" destId="{F39C5FBC-D94A-4C20-B467-BB324D25BCDA}" srcOrd="0" destOrd="0" presId="urn:microsoft.com/office/officeart/2005/8/layout/bProcess3"/>
    <dgm:cxn modelId="{556CFDBA-B5B9-4871-9FAB-EAEB721EB06A}" srcId="{68B7131C-2181-474E-AAE9-778128EAA227}" destId="{738D305A-D8AA-4537-838A-4FA994AC213D}" srcOrd="11" destOrd="0" parTransId="{5375442F-57BA-431D-BC20-820586F8BE82}" sibTransId="{3BFDC800-3052-40D0-8541-C5646DA5D6C2}"/>
    <dgm:cxn modelId="{F5A683C0-2360-4CEB-B71A-A0586EF0D8B8}" srcId="{68B7131C-2181-474E-AAE9-778128EAA227}" destId="{D66EC37D-0203-4D66-B545-03BDD422F6E5}" srcOrd="5" destOrd="0" parTransId="{B6E896BA-6B64-4886-9B21-F66DB73C1C13}" sibTransId="{82276498-7D1A-47A1-9688-5B1A3AB7186F}"/>
    <dgm:cxn modelId="{979221C4-9EB9-4858-B61D-3DB7042ED9A7}" type="presOf" srcId="{3C255D48-F496-4687-A7FA-85511B6EC77A}" destId="{18ACCB90-6D31-49F6-9DB5-7C4263DCAADC}" srcOrd="0" destOrd="0" presId="urn:microsoft.com/office/officeart/2005/8/layout/bProcess3"/>
    <dgm:cxn modelId="{430E56C8-B616-4B2A-B1AE-9FF1EF99FC8D}" type="presOf" srcId="{3980A0F1-403C-41AB-ACED-B5170F66C6B9}" destId="{8BD5097C-58B2-4AF7-9BBC-8AE94EE0EB92}" srcOrd="0" destOrd="0" presId="urn:microsoft.com/office/officeart/2005/8/layout/bProcess3"/>
    <dgm:cxn modelId="{F03E26CA-80EB-4382-95BC-1F6421541663}" type="presOf" srcId="{3A648528-2960-4CBE-B668-C297CD7DD787}" destId="{D3D29BD4-D7CE-444C-B14D-8FC8C3CBD284}" srcOrd="1" destOrd="0" presId="urn:microsoft.com/office/officeart/2005/8/layout/bProcess3"/>
    <dgm:cxn modelId="{226FB3CC-29D7-4400-8568-4F1A1FDE7AE4}" type="presOf" srcId="{3F8B829B-A86E-4B46-9431-DB1827C378A4}" destId="{18E9FF0C-20D5-495D-B4FC-EAE27AA59F24}" srcOrd="1" destOrd="0" presId="urn:microsoft.com/office/officeart/2005/8/layout/bProcess3"/>
    <dgm:cxn modelId="{468C06D2-C5EB-408C-9885-2FCBBE196DD4}" srcId="{68B7131C-2181-474E-AAE9-778128EAA227}" destId="{8D69A23E-CBD5-43E5-B752-F350DF31C7DC}" srcOrd="6" destOrd="0" parTransId="{D8B46E63-8403-4192-9BCE-0B5726917D09}" sibTransId="{571D230C-5BEB-4223-8115-F183A865527F}"/>
    <dgm:cxn modelId="{18E856D6-F11D-4DD5-ACDF-409FC3B240A6}" type="presOf" srcId="{3BFDC800-3052-40D0-8541-C5646DA5D6C2}" destId="{6E98A47C-3B29-47A2-B473-9359AE33A61C}" srcOrd="0" destOrd="0" presId="urn:microsoft.com/office/officeart/2005/8/layout/bProcess3"/>
    <dgm:cxn modelId="{151CA9E1-A792-47F4-A9B9-385BB366DFA7}" srcId="{68B7131C-2181-474E-AAE9-778128EAA227}" destId="{97EADE6A-0C12-4AE7-99C7-FFB743DCB1C9}" srcOrd="8" destOrd="0" parTransId="{DDA0629C-A119-4AFF-8C6B-2AC14A5F2A86}" sibTransId="{3980A0F1-403C-41AB-ACED-B5170F66C6B9}"/>
    <dgm:cxn modelId="{9CCD86E2-DBB3-46AA-B45B-F44AE52250FD}" type="presOf" srcId="{68B7131C-2181-474E-AAE9-778128EAA227}" destId="{94823B48-0DCB-4D14-BFF5-D1B19CE6EA9C}" srcOrd="0" destOrd="0" presId="urn:microsoft.com/office/officeart/2005/8/layout/bProcess3"/>
    <dgm:cxn modelId="{13CD34F2-FFE4-44CC-B984-1518778E9A6B}" type="presOf" srcId="{7839B3A2-62C2-475F-A416-F8A6DDA95A90}" destId="{A2C2C8E7-BEB4-42EA-9D67-08EFABAA2969}" srcOrd="0" destOrd="0" presId="urn:microsoft.com/office/officeart/2005/8/layout/bProcess3"/>
    <dgm:cxn modelId="{3D3715F3-97F4-49AD-9B2E-95DEC8FC8D16}" type="presOf" srcId="{8410BA91-E44D-4551-B38E-0127C2F5CA52}" destId="{685020ED-5CED-4442-82EB-4569D17CD64E}" srcOrd="1" destOrd="0" presId="urn:microsoft.com/office/officeart/2005/8/layout/bProcess3"/>
    <dgm:cxn modelId="{A86D33F4-C02E-45B5-A653-C9E7F3304826}" type="presOf" srcId="{3A648528-2960-4CBE-B668-C297CD7DD787}" destId="{15B0DDFE-E168-451A-83BF-FD784D94D8DB}" srcOrd="0" destOrd="0" presId="urn:microsoft.com/office/officeart/2005/8/layout/bProcess3"/>
    <dgm:cxn modelId="{716DE2FB-C9E2-4E45-B70D-5E6BDEA1744A}" srcId="{68B7131C-2181-474E-AAE9-778128EAA227}" destId="{CA1D6D19-5CB8-4F94-80E8-0399E335484E}" srcOrd="7" destOrd="0" parTransId="{A3A6D7AC-1C63-4A43-83CC-16E1DF727285}" sibTransId="{F71EE419-C233-4436-A25D-4F5CC63E4A9B}"/>
    <dgm:cxn modelId="{1E8E29FD-B81F-4DAF-B2FA-CE9875CF9C06}" type="presOf" srcId="{571D230C-5BEB-4223-8115-F183A865527F}" destId="{96BD76AF-C5BA-4D05-9ABA-6A9A5A841AF4}" srcOrd="0" destOrd="0" presId="urn:microsoft.com/office/officeart/2005/8/layout/bProcess3"/>
    <dgm:cxn modelId="{AC01EC2D-FB7B-4436-BD4B-DCE9A7C9C252}" type="presParOf" srcId="{94823B48-0DCB-4D14-BFF5-D1B19CE6EA9C}" destId="{0B42C035-684B-42A9-8308-4BDD48362618}" srcOrd="0" destOrd="0" presId="urn:microsoft.com/office/officeart/2005/8/layout/bProcess3"/>
    <dgm:cxn modelId="{0921AFFA-B95E-42F1-B883-AECD0CDBD1DE}" type="presParOf" srcId="{94823B48-0DCB-4D14-BFF5-D1B19CE6EA9C}" destId="{A2ECF8F5-44C3-4B43-97FC-B120F14CF4E5}" srcOrd="1" destOrd="0" presId="urn:microsoft.com/office/officeart/2005/8/layout/bProcess3"/>
    <dgm:cxn modelId="{B3FD9589-AD27-4FFB-AC67-B2DEBED97AAE}" type="presParOf" srcId="{A2ECF8F5-44C3-4B43-97FC-B120F14CF4E5}" destId="{5B8D8618-5DE2-4853-AF87-220D288B4B61}" srcOrd="0" destOrd="0" presId="urn:microsoft.com/office/officeart/2005/8/layout/bProcess3"/>
    <dgm:cxn modelId="{99D22B66-09F7-4261-B5B3-6486A08D6CD7}" type="presParOf" srcId="{94823B48-0DCB-4D14-BFF5-D1B19CE6EA9C}" destId="{0E851086-6EEC-4F04-8F00-352E95F7FB18}" srcOrd="2" destOrd="0" presId="urn:microsoft.com/office/officeart/2005/8/layout/bProcess3"/>
    <dgm:cxn modelId="{2B27304B-CFEB-4455-A035-5C645B16FF73}" type="presParOf" srcId="{94823B48-0DCB-4D14-BFF5-D1B19CE6EA9C}" destId="{E04CED3B-8EE2-4FA2-BA31-FB22CAA9E3F0}" srcOrd="3" destOrd="0" presId="urn:microsoft.com/office/officeart/2005/8/layout/bProcess3"/>
    <dgm:cxn modelId="{FF5669A1-35D8-48CC-8B68-474DF26A50CF}" type="presParOf" srcId="{E04CED3B-8EE2-4FA2-BA31-FB22CAA9E3F0}" destId="{685020ED-5CED-4442-82EB-4569D17CD64E}" srcOrd="0" destOrd="0" presId="urn:microsoft.com/office/officeart/2005/8/layout/bProcess3"/>
    <dgm:cxn modelId="{0C321AB2-35B4-48A5-98C8-0F8C52B7B9B6}" type="presParOf" srcId="{94823B48-0DCB-4D14-BFF5-D1B19CE6EA9C}" destId="{18ACCB90-6D31-49F6-9DB5-7C4263DCAADC}" srcOrd="4" destOrd="0" presId="urn:microsoft.com/office/officeart/2005/8/layout/bProcess3"/>
    <dgm:cxn modelId="{C08FF637-EC1B-4577-A6DE-0D290DDD66D9}" type="presParOf" srcId="{94823B48-0DCB-4D14-BFF5-D1B19CE6EA9C}" destId="{89705A92-01A2-4B9E-A569-F9C6E004B7B9}" srcOrd="5" destOrd="0" presId="urn:microsoft.com/office/officeart/2005/8/layout/bProcess3"/>
    <dgm:cxn modelId="{D65CAAC6-B938-4BF6-A8DB-583AA0ECD65A}" type="presParOf" srcId="{89705A92-01A2-4B9E-A569-F9C6E004B7B9}" destId="{D1E1D1B9-3D12-437F-A3C7-4B13FD72F045}" srcOrd="0" destOrd="0" presId="urn:microsoft.com/office/officeart/2005/8/layout/bProcess3"/>
    <dgm:cxn modelId="{BDCEC2F4-CFC2-43CB-949D-E54992A3311B}" type="presParOf" srcId="{94823B48-0DCB-4D14-BFF5-D1B19CE6EA9C}" destId="{D2E22392-0DD7-4F2A-AD45-4951B417B1CD}" srcOrd="6" destOrd="0" presId="urn:microsoft.com/office/officeart/2005/8/layout/bProcess3"/>
    <dgm:cxn modelId="{47D0653C-BD0C-48FE-B1CD-756351AC88F3}" type="presParOf" srcId="{94823B48-0DCB-4D14-BFF5-D1B19CE6EA9C}" destId="{1AFE3C8F-3543-4CF0-9D47-094E1B224CD5}" srcOrd="7" destOrd="0" presId="urn:microsoft.com/office/officeart/2005/8/layout/bProcess3"/>
    <dgm:cxn modelId="{C420E267-70DD-498B-A703-98F376CF378B}" type="presParOf" srcId="{1AFE3C8F-3543-4CF0-9D47-094E1B224CD5}" destId="{18E9FF0C-20D5-495D-B4FC-EAE27AA59F24}" srcOrd="0" destOrd="0" presId="urn:microsoft.com/office/officeart/2005/8/layout/bProcess3"/>
    <dgm:cxn modelId="{BE032A6A-08EB-402C-A7C6-DB3E469820A2}" type="presParOf" srcId="{94823B48-0DCB-4D14-BFF5-D1B19CE6EA9C}" destId="{ADF2D4DF-8EFE-4AE2-8E66-A9BC2482F4EA}" srcOrd="8" destOrd="0" presId="urn:microsoft.com/office/officeart/2005/8/layout/bProcess3"/>
    <dgm:cxn modelId="{917C3E12-5450-4ACF-945B-A2A455CE3A74}" type="presParOf" srcId="{94823B48-0DCB-4D14-BFF5-D1B19CE6EA9C}" destId="{520E8341-07B6-4FA0-9395-89EDA0FE8D98}" srcOrd="9" destOrd="0" presId="urn:microsoft.com/office/officeart/2005/8/layout/bProcess3"/>
    <dgm:cxn modelId="{602A25F9-B232-4C86-A8D2-CE41DAC339D8}" type="presParOf" srcId="{520E8341-07B6-4FA0-9395-89EDA0FE8D98}" destId="{64837914-5E05-4AA3-A40A-705DA0DF6A94}" srcOrd="0" destOrd="0" presId="urn:microsoft.com/office/officeart/2005/8/layout/bProcess3"/>
    <dgm:cxn modelId="{459C0D29-5897-4402-ACB4-DC46D481A184}" type="presParOf" srcId="{94823B48-0DCB-4D14-BFF5-D1B19CE6EA9C}" destId="{2A9A0F39-38E3-4C2E-B9E0-7586173161E8}" srcOrd="10" destOrd="0" presId="urn:microsoft.com/office/officeart/2005/8/layout/bProcess3"/>
    <dgm:cxn modelId="{0D2E7EE2-5754-40A0-9E54-E8E3BB2307BB}" type="presParOf" srcId="{94823B48-0DCB-4D14-BFF5-D1B19CE6EA9C}" destId="{D847B206-5265-469A-B794-44ABF389795E}" srcOrd="11" destOrd="0" presId="urn:microsoft.com/office/officeart/2005/8/layout/bProcess3"/>
    <dgm:cxn modelId="{2EDD83EA-34FE-4B4F-9F52-6573A6BFFC64}" type="presParOf" srcId="{D847B206-5265-469A-B794-44ABF389795E}" destId="{D983AF36-120F-4591-8DFA-E16A74002588}" srcOrd="0" destOrd="0" presId="urn:microsoft.com/office/officeart/2005/8/layout/bProcess3"/>
    <dgm:cxn modelId="{DB081CF0-FD0D-4F1F-987D-87F131FF3268}" type="presParOf" srcId="{94823B48-0DCB-4D14-BFF5-D1B19CE6EA9C}" destId="{8F270739-1DD9-4302-9E83-345376805390}" srcOrd="12" destOrd="0" presId="urn:microsoft.com/office/officeart/2005/8/layout/bProcess3"/>
    <dgm:cxn modelId="{379A3AE4-7666-4552-80CA-A6EC3CC7F48A}" type="presParOf" srcId="{94823B48-0DCB-4D14-BFF5-D1B19CE6EA9C}" destId="{96BD76AF-C5BA-4D05-9ABA-6A9A5A841AF4}" srcOrd="13" destOrd="0" presId="urn:microsoft.com/office/officeart/2005/8/layout/bProcess3"/>
    <dgm:cxn modelId="{0EBD6F18-5164-453B-B212-779B01273ABD}" type="presParOf" srcId="{96BD76AF-C5BA-4D05-9ABA-6A9A5A841AF4}" destId="{CEB74C5A-0727-43C1-8516-FB1966A908F2}" srcOrd="0" destOrd="0" presId="urn:microsoft.com/office/officeart/2005/8/layout/bProcess3"/>
    <dgm:cxn modelId="{9A03D00F-8945-4701-A695-16603B55DE56}" type="presParOf" srcId="{94823B48-0DCB-4D14-BFF5-D1B19CE6EA9C}" destId="{81E839C6-B87C-4613-955D-DF4091261DA2}" srcOrd="14" destOrd="0" presId="urn:microsoft.com/office/officeart/2005/8/layout/bProcess3"/>
    <dgm:cxn modelId="{FD44CFCC-2B9D-43CF-A87B-FC6D42E5DB5B}" type="presParOf" srcId="{94823B48-0DCB-4D14-BFF5-D1B19CE6EA9C}" destId="{6CFA8C10-82B8-47E8-B151-331B0E518D08}" srcOrd="15" destOrd="0" presId="urn:microsoft.com/office/officeart/2005/8/layout/bProcess3"/>
    <dgm:cxn modelId="{330EA4CA-2228-4743-B51F-20B25667D98D}" type="presParOf" srcId="{6CFA8C10-82B8-47E8-B151-331B0E518D08}" destId="{43B3B0F9-3C42-469C-94A3-DF411121FB04}" srcOrd="0" destOrd="0" presId="urn:microsoft.com/office/officeart/2005/8/layout/bProcess3"/>
    <dgm:cxn modelId="{09792513-CC74-48F3-A9EE-2AC064C39F13}" type="presParOf" srcId="{94823B48-0DCB-4D14-BFF5-D1B19CE6EA9C}" destId="{7038F39C-E22D-45FB-9863-498020ADA138}" srcOrd="16" destOrd="0" presId="urn:microsoft.com/office/officeart/2005/8/layout/bProcess3"/>
    <dgm:cxn modelId="{F323B245-1984-4511-BFF4-E4305CE4EDEB}" type="presParOf" srcId="{94823B48-0DCB-4D14-BFF5-D1B19CE6EA9C}" destId="{8BD5097C-58B2-4AF7-9BBC-8AE94EE0EB92}" srcOrd="17" destOrd="0" presId="urn:microsoft.com/office/officeart/2005/8/layout/bProcess3"/>
    <dgm:cxn modelId="{6C858A43-11B8-428C-8C00-0EE365B23A39}" type="presParOf" srcId="{8BD5097C-58B2-4AF7-9BBC-8AE94EE0EB92}" destId="{746D1380-15A4-44DC-8668-60701AC319D2}" srcOrd="0" destOrd="0" presId="urn:microsoft.com/office/officeart/2005/8/layout/bProcess3"/>
    <dgm:cxn modelId="{15776316-8B54-466D-BA83-DF3C538FDAAB}" type="presParOf" srcId="{94823B48-0DCB-4D14-BFF5-D1B19CE6EA9C}" destId="{259E9BFB-9251-4DF3-BF70-BBE01F49E21B}" srcOrd="18" destOrd="0" presId="urn:microsoft.com/office/officeart/2005/8/layout/bProcess3"/>
    <dgm:cxn modelId="{E6EAEEF7-1ED4-4366-B1F7-EA2EB99AF75F}" type="presParOf" srcId="{94823B48-0DCB-4D14-BFF5-D1B19CE6EA9C}" destId="{A2C2C8E7-BEB4-42EA-9D67-08EFABAA2969}" srcOrd="19" destOrd="0" presId="urn:microsoft.com/office/officeart/2005/8/layout/bProcess3"/>
    <dgm:cxn modelId="{D507DDC4-60C1-42CC-AF7C-96F9CC02A26A}" type="presParOf" srcId="{A2C2C8E7-BEB4-42EA-9D67-08EFABAA2969}" destId="{8D75FDDC-14A1-4B14-974C-3E24B0E04BDC}" srcOrd="0" destOrd="0" presId="urn:microsoft.com/office/officeart/2005/8/layout/bProcess3"/>
    <dgm:cxn modelId="{F6C9FB66-B52A-4EB9-8A26-7C7439FEDFC6}" type="presParOf" srcId="{94823B48-0DCB-4D14-BFF5-D1B19CE6EA9C}" destId="{369105B9-B346-4B96-941E-6ACB7795CA67}" srcOrd="20" destOrd="0" presId="urn:microsoft.com/office/officeart/2005/8/layout/bProcess3"/>
    <dgm:cxn modelId="{C4A1A957-A866-453B-8723-EF1EE6CC2A7E}" type="presParOf" srcId="{94823B48-0DCB-4D14-BFF5-D1B19CE6EA9C}" destId="{15B0DDFE-E168-451A-83BF-FD784D94D8DB}" srcOrd="21" destOrd="0" presId="urn:microsoft.com/office/officeart/2005/8/layout/bProcess3"/>
    <dgm:cxn modelId="{5D751479-5F03-4F87-A197-A005029B4F25}" type="presParOf" srcId="{15B0DDFE-E168-451A-83BF-FD784D94D8DB}" destId="{D3D29BD4-D7CE-444C-B14D-8FC8C3CBD284}" srcOrd="0" destOrd="0" presId="urn:microsoft.com/office/officeart/2005/8/layout/bProcess3"/>
    <dgm:cxn modelId="{28301E01-7FE9-4F41-80A2-75F8CA0DC34A}" type="presParOf" srcId="{94823B48-0DCB-4D14-BFF5-D1B19CE6EA9C}" destId="{F39C5FBC-D94A-4C20-B467-BB324D25BCDA}" srcOrd="22" destOrd="0" presId="urn:microsoft.com/office/officeart/2005/8/layout/bProcess3"/>
    <dgm:cxn modelId="{75547F39-F63F-477E-9A01-0F77641B1BB7}" type="presParOf" srcId="{94823B48-0DCB-4D14-BFF5-D1B19CE6EA9C}" destId="{6E98A47C-3B29-47A2-B473-9359AE33A61C}" srcOrd="23" destOrd="0" presId="urn:microsoft.com/office/officeart/2005/8/layout/bProcess3"/>
    <dgm:cxn modelId="{FB79B160-D701-433F-9F8A-79A6532D117E}" type="presParOf" srcId="{6E98A47C-3B29-47A2-B473-9359AE33A61C}" destId="{A6CE21C6-6177-4669-83D7-D70858454E24}" srcOrd="0" destOrd="0" presId="urn:microsoft.com/office/officeart/2005/8/layout/bProcess3"/>
    <dgm:cxn modelId="{1CF0F171-882D-4745-A07D-47AB97262977}" type="presParOf" srcId="{94823B48-0DCB-4D14-BFF5-D1B19CE6EA9C}" destId="{3B9AFACC-D726-4593-AEB7-92790C724999}" srcOrd="24" destOrd="0" presId="urn:microsoft.com/office/officeart/2005/8/layout/bProcess3"/>
  </dgm:cxnLst>
  <dgm:bg>
    <a:gradFill>
      <a:gsLst>
        <a:gs pos="0">
          <a:srgbClr val="7030A0"/>
        </a:gs>
        <a:gs pos="100000">
          <a:schemeClr val="bg1"/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CF8F5-44C3-4B43-97FC-B120F14CF4E5}">
      <dsp:nvSpPr>
        <dsp:cNvPr id="0" name=""/>
        <dsp:cNvSpPr/>
      </dsp:nvSpPr>
      <dsp:spPr>
        <a:xfrm>
          <a:off x="1855013" y="919730"/>
          <a:ext cx="39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1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041674" y="963322"/>
        <a:ext cx="21259" cy="4255"/>
      </dsp:txXfrm>
    </dsp:sp>
    <dsp:sp modelId="{0B42C035-684B-42A9-8308-4BDD48362618}">
      <dsp:nvSpPr>
        <dsp:cNvPr id="0" name=""/>
        <dsp:cNvSpPr/>
      </dsp:nvSpPr>
      <dsp:spPr>
        <a:xfrm>
          <a:off x="8195" y="410864"/>
          <a:ext cx="1848617" cy="1109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SSAB receive a SAR Referral regarding an Adult with care and support needs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i="0" kern="1200" dirty="0"/>
            <a:t>(whether or not the local authority has been meeting any of those needs)</a:t>
          </a:r>
          <a:endParaRPr lang="en-GB" sz="1050" kern="1200" dirty="0"/>
        </a:p>
      </dsp:txBody>
      <dsp:txXfrm>
        <a:off x="8195" y="410864"/>
        <a:ext cx="1848617" cy="1109170"/>
      </dsp:txXfrm>
    </dsp:sp>
    <dsp:sp modelId="{E04CED3B-8EE2-4FA2-BA31-FB22CAA9E3F0}">
      <dsp:nvSpPr>
        <dsp:cNvPr id="0" name=""/>
        <dsp:cNvSpPr/>
      </dsp:nvSpPr>
      <dsp:spPr>
        <a:xfrm>
          <a:off x="4128812" y="919730"/>
          <a:ext cx="39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1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315473" y="963322"/>
        <a:ext cx="21259" cy="4255"/>
      </dsp:txXfrm>
    </dsp:sp>
    <dsp:sp modelId="{0E851086-6EEC-4F04-8F00-352E95F7FB18}">
      <dsp:nvSpPr>
        <dsp:cNvPr id="0" name=""/>
        <dsp:cNvSpPr/>
      </dsp:nvSpPr>
      <dsp:spPr>
        <a:xfrm>
          <a:off x="2281994" y="410864"/>
          <a:ext cx="1848617" cy="1109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SSAB Business Support/Manager will review the information provided to decide whether further information is needed from individual agencies</a:t>
          </a:r>
          <a:endParaRPr lang="en-GB" sz="1050" kern="1200" dirty="0"/>
        </a:p>
      </dsp:txBody>
      <dsp:txXfrm>
        <a:off x="2281994" y="410864"/>
        <a:ext cx="1848617" cy="1109170"/>
      </dsp:txXfrm>
    </dsp:sp>
    <dsp:sp modelId="{89705A92-01A2-4B9E-A569-F9C6E004B7B9}">
      <dsp:nvSpPr>
        <dsp:cNvPr id="0" name=""/>
        <dsp:cNvSpPr/>
      </dsp:nvSpPr>
      <dsp:spPr>
        <a:xfrm>
          <a:off x="6402611" y="919730"/>
          <a:ext cx="39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1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589272" y="963322"/>
        <a:ext cx="21259" cy="4255"/>
      </dsp:txXfrm>
    </dsp:sp>
    <dsp:sp modelId="{18ACCB90-6D31-49F6-9DB5-7C4263DCAADC}">
      <dsp:nvSpPr>
        <dsp:cNvPr id="0" name=""/>
        <dsp:cNvSpPr/>
      </dsp:nvSpPr>
      <dsp:spPr>
        <a:xfrm>
          <a:off x="4555794" y="410864"/>
          <a:ext cx="1848617" cy="1109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Request for further information from individual agencies – a response should be provided within 10 working days.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(Information can be shared under </a:t>
          </a:r>
          <a:r>
            <a:rPr lang="en-US" sz="1050" kern="1200" dirty="0">
              <a:hlinkClick xmlns:r="http://schemas.openxmlformats.org/officeDocument/2006/relationships" r:id="rId1"/>
            </a:rPr>
            <a:t>Care Act 2014 S45</a:t>
          </a:r>
          <a:r>
            <a:rPr lang="en-US" sz="1050" kern="1200" dirty="0"/>
            <a:t>)  </a:t>
          </a:r>
          <a:endParaRPr lang="en-GB" sz="1050" kern="1200" dirty="0"/>
        </a:p>
      </dsp:txBody>
      <dsp:txXfrm>
        <a:off x="4555794" y="410864"/>
        <a:ext cx="1848617" cy="1109170"/>
      </dsp:txXfrm>
    </dsp:sp>
    <dsp:sp modelId="{1AFE3C8F-3543-4CF0-9D47-094E1B224CD5}">
      <dsp:nvSpPr>
        <dsp:cNvPr id="0" name=""/>
        <dsp:cNvSpPr/>
      </dsp:nvSpPr>
      <dsp:spPr>
        <a:xfrm>
          <a:off x="9697568" y="919730"/>
          <a:ext cx="39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1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9884229" y="963322"/>
        <a:ext cx="21259" cy="4255"/>
      </dsp:txXfrm>
    </dsp:sp>
    <dsp:sp modelId="{D2E22392-0DD7-4F2A-AD45-4951B417B1CD}">
      <dsp:nvSpPr>
        <dsp:cNvPr id="0" name=""/>
        <dsp:cNvSpPr/>
      </dsp:nvSpPr>
      <dsp:spPr>
        <a:xfrm>
          <a:off x="6829593" y="113684"/>
          <a:ext cx="2869774" cy="170353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If you are asked to provide information – a template will be provided, and key information and events should be included. If you are unsure what level of information is needed, please contact </a:t>
          </a:r>
          <a:r>
            <a:rPr lang="en-US" sz="1050" kern="1200" dirty="0">
              <a:hlinkClick xmlns:r="http://schemas.openxmlformats.org/officeDocument/2006/relationships" r:id="rId2"/>
            </a:rPr>
            <a:t>sar.referrals@salford.gov.uk</a:t>
          </a:r>
          <a:r>
            <a:rPr lang="en-US" sz="1050" kern="1200" dirty="0"/>
            <a:t> for advice and guidance.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Please ensure all sections of the template are completed including any </a:t>
          </a:r>
          <a:r>
            <a:rPr lang="en-GB" sz="1050" b="1" kern="1200" dirty="0"/>
            <a:t>Comments/Analysis/Reflection </a:t>
          </a:r>
          <a:r>
            <a:rPr lang="en-US" sz="1050" kern="1200" dirty="0"/>
            <a:t> – if not applicable just mark with N/A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50" kern="1200" dirty="0"/>
        </a:p>
      </dsp:txBody>
      <dsp:txXfrm>
        <a:off x="6829593" y="113684"/>
        <a:ext cx="2869774" cy="1703530"/>
      </dsp:txXfrm>
    </dsp:sp>
    <dsp:sp modelId="{520E8341-07B6-4FA0-9395-89EDA0FE8D98}">
      <dsp:nvSpPr>
        <dsp:cNvPr id="0" name=""/>
        <dsp:cNvSpPr/>
      </dsp:nvSpPr>
      <dsp:spPr>
        <a:xfrm>
          <a:off x="932504" y="1518235"/>
          <a:ext cx="10049009" cy="925425"/>
        </a:xfrm>
        <a:custGeom>
          <a:avLst/>
          <a:gdLst/>
          <a:ahLst/>
          <a:cxnLst/>
          <a:rect l="0" t="0" r="0" b="0"/>
          <a:pathLst>
            <a:path>
              <a:moveTo>
                <a:pt x="10049009" y="0"/>
              </a:moveTo>
              <a:lnTo>
                <a:pt x="10049009" y="479812"/>
              </a:lnTo>
              <a:lnTo>
                <a:pt x="0" y="479812"/>
              </a:lnTo>
              <a:lnTo>
                <a:pt x="0" y="925425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704649" y="1978820"/>
        <a:ext cx="504719" cy="4255"/>
      </dsp:txXfrm>
    </dsp:sp>
    <dsp:sp modelId="{ADF2D4DF-8EFE-4AE2-8E66-A9BC2482F4EA}">
      <dsp:nvSpPr>
        <dsp:cNvPr id="0" name=""/>
        <dsp:cNvSpPr/>
      </dsp:nvSpPr>
      <dsp:spPr>
        <a:xfrm>
          <a:off x="10124550" y="410864"/>
          <a:ext cx="1713927" cy="1109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Information provided by individual agencies will then be pulled together to create a combined chronology  to support decision making at the SAR panel.</a:t>
          </a:r>
          <a:endParaRPr lang="en-GB" sz="1050" kern="1200" dirty="0"/>
        </a:p>
      </dsp:txBody>
      <dsp:txXfrm>
        <a:off x="10124550" y="410864"/>
        <a:ext cx="1713927" cy="1109170"/>
      </dsp:txXfrm>
    </dsp:sp>
    <dsp:sp modelId="{D847B206-5265-469A-B794-44ABF389795E}">
      <dsp:nvSpPr>
        <dsp:cNvPr id="0" name=""/>
        <dsp:cNvSpPr/>
      </dsp:nvSpPr>
      <dsp:spPr>
        <a:xfrm>
          <a:off x="1855013" y="2984925"/>
          <a:ext cx="39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1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041674" y="3028517"/>
        <a:ext cx="21259" cy="4255"/>
      </dsp:txXfrm>
    </dsp:sp>
    <dsp:sp modelId="{2A9A0F39-38E3-4C2E-B9E0-7586173161E8}">
      <dsp:nvSpPr>
        <dsp:cNvPr id="0" name=""/>
        <dsp:cNvSpPr/>
      </dsp:nvSpPr>
      <dsp:spPr>
        <a:xfrm>
          <a:off x="8195" y="2476060"/>
          <a:ext cx="1848617" cy="1109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Information will be presented to the Safeguarding Adult Review (SAR) Panel which is held on a monthly basis (usually the last Thursday of the month). </a:t>
          </a:r>
          <a:endParaRPr lang="en-GB" sz="1050" kern="1200" dirty="0"/>
        </a:p>
      </dsp:txBody>
      <dsp:txXfrm>
        <a:off x="8195" y="2476060"/>
        <a:ext cx="1848617" cy="1109170"/>
      </dsp:txXfrm>
    </dsp:sp>
    <dsp:sp modelId="{96BD76AF-C5BA-4D05-9ABA-6A9A5A841AF4}">
      <dsp:nvSpPr>
        <dsp:cNvPr id="0" name=""/>
        <dsp:cNvSpPr/>
      </dsp:nvSpPr>
      <dsp:spPr>
        <a:xfrm>
          <a:off x="4128812" y="2984925"/>
          <a:ext cx="39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1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315473" y="3028517"/>
        <a:ext cx="21259" cy="4255"/>
      </dsp:txXfrm>
    </dsp:sp>
    <dsp:sp modelId="{8F270739-1DD9-4302-9E83-345376805390}">
      <dsp:nvSpPr>
        <dsp:cNvPr id="0" name=""/>
        <dsp:cNvSpPr/>
      </dsp:nvSpPr>
      <dsp:spPr>
        <a:xfrm>
          <a:off x="2281994" y="2476060"/>
          <a:ext cx="1848617" cy="1109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The SAR Panel is made up from representatives from across the partnership including Adult Social Care, GMP, NHS GM Integrated Care (Salford), GMMH, NCA - Health Services</a:t>
          </a:r>
          <a:endParaRPr lang="en-GB" sz="1050" kern="1200" dirty="0">
            <a:highlight>
              <a:srgbClr val="FFFF00"/>
            </a:highlight>
          </a:endParaRPr>
        </a:p>
      </dsp:txBody>
      <dsp:txXfrm>
        <a:off x="2281994" y="2476060"/>
        <a:ext cx="1848617" cy="1109170"/>
      </dsp:txXfrm>
    </dsp:sp>
    <dsp:sp modelId="{6CFA8C10-82B8-47E8-B151-331B0E518D08}">
      <dsp:nvSpPr>
        <dsp:cNvPr id="0" name=""/>
        <dsp:cNvSpPr/>
      </dsp:nvSpPr>
      <dsp:spPr>
        <a:xfrm>
          <a:off x="6402611" y="2984925"/>
          <a:ext cx="39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1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589272" y="3028517"/>
        <a:ext cx="21259" cy="4255"/>
      </dsp:txXfrm>
    </dsp:sp>
    <dsp:sp modelId="{81E839C6-B87C-4613-955D-DF4091261DA2}">
      <dsp:nvSpPr>
        <dsp:cNvPr id="0" name=""/>
        <dsp:cNvSpPr/>
      </dsp:nvSpPr>
      <dsp:spPr>
        <a:xfrm>
          <a:off x="4555794" y="2242397"/>
          <a:ext cx="1848617" cy="15764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There will be a multi agency discussion, additional representation may be requested from specialist service (if required)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If you are invited to a SAR Panel, please do not be concerned, it supports the discussion/decision making. </a:t>
          </a:r>
          <a:endParaRPr lang="en-GB" sz="1050" kern="1200" dirty="0"/>
        </a:p>
      </dsp:txBody>
      <dsp:txXfrm>
        <a:off x="4555794" y="2242397"/>
        <a:ext cx="1848617" cy="1576497"/>
      </dsp:txXfrm>
    </dsp:sp>
    <dsp:sp modelId="{8BD5097C-58B2-4AF7-9BBC-8AE94EE0EB92}">
      <dsp:nvSpPr>
        <dsp:cNvPr id="0" name=""/>
        <dsp:cNvSpPr/>
      </dsp:nvSpPr>
      <dsp:spPr>
        <a:xfrm>
          <a:off x="932504" y="3740212"/>
          <a:ext cx="7513261" cy="732374"/>
        </a:xfrm>
        <a:custGeom>
          <a:avLst/>
          <a:gdLst/>
          <a:ahLst/>
          <a:cxnLst/>
          <a:rect l="0" t="0" r="0" b="0"/>
          <a:pathLst>
            <a:path>
              <a:moveTo>
                <a:pt x="7513261" y="0"/>
              </a:moveTo>
              <a:lnTo>
                <a:pt x="7513261" y="383287"/>
              </a:lnTo>
              <a:lnTo>
                <a:pt x="0" y="383287"/>
              </a:lnTo>
              <a:lnTo>
                <a:pt x="0" y="732374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00337" y="4104271"/>
        <a:ext cx="377595" cy="4255"/>
      </dsp:txXfrm>
    </dsp:sp>
    <dsp:sp modelId="{7038F39C-E22D-45FB-9863-498020ADA138}">
      <dsp:nvSpPr>
        <dsp:cNvPr id="0" name=""/>
        <dsp:cNvSpPr/>
      </dsp:nvSpPr>
      <dsp:spPr>
        <a:xfrm>
          <a:off x="6829593" y="2319279"/>
          <a:ext cx="3232344" cy="14227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 SAR must be carried out if under </a:t>
          </a:r>
          <a:r>
            <a:rPr lang="en-US" sz="1050" kern="1200" dirty="0">
              <a:hlinkClick xmlns:r="http://schemas.openxmlformats.org/officeDocument/2006/relationships" r:id="rId3"/>
            </a:rPr>
            <a:t>Care Act 2014, section 44 (1)</a:t>
          </a:r>
          <a:r>
            <a:rPr lang="en-US" sz="1050" kern="1200" dirty="0"/>
            <a:t> if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There is a reasonable course for concern about how the SAB, its members or other persons involved worked together to safeguard the adult; and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The Adult has died, and it is known or suspected that the death resulted from abuse or neglect: or the adult is alive, but it is known or suspected that they have experienced serious abuse of neglect </a:t>
          </a:r>
        </a:p>
      </dsp:txBody>
      <dsp:txXfrm>
        <a:off x="6829593" y="2319279"/>
        <a:ext cx="3232344" cy="1422732"/>
      </dsp:txXfrm>
    </dsp:sp>
    <dsp:sp modelId="{A2C2C8E7-BEB4-42EA-9D67-08EFABAA2969}">
      <dsp:nvSpPr>
        <dsp:cNvPr id="0" name=""/>
        <dsp:cNvSpPr/>
      </dsp:nvSpPr>
      <dsp:spPr>
        <a:xfrm>
          <a:off x="1855013" y="5013851"/>
          <a:ext cx="39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1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041674" y="5057443"/>
        <a:ext cx="21259" cy="4255"/>
      </dsp:txXfrm>
    </dsp:sp>
    <dsp:sp modelId="{259E9BFB-9251-4DF3-BF70-BBE01F49E21B}">
      <dsp:nvSpPr>
        <dsp:cNvPr id="0" name=""/>
        <dsp:cNvSpPr/>
      </dsp:nvSpPr>
      <dsp:spPr>
        <a:xfrm>
          <a:off x="8195" y="4504986"/>
          <a:ext cx="1848617" cy="1109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 </a:t>
          </a:r>
          <a:r>
            <a:rPr lang="en-US" sz="1050" kern="1200" dirty="0">
              <a:hlinkClick xmlns:r="http://schemas.openxmlformats.org/officeDocument/2006/relationships" r:id="rId4"/>
            </a:rPr>
            <a:t>SAR decision flowchart </a:t>
          </a:r>
          <a:r>
            <a:rPr lang="en-US" sz="1050" kern="1200" dirty="0"/>
            <a:t>is used to support the decision making which reflects the criteria of the Care Act 2014. </a:t>
          </a:r>
        </a:p>
      </dsp:txBody>
      <dsp:txXfrm>
        <a:off x="8195" y="4504986"/>
        <a:ext cx="1848617" cy="1109170"/>
      </dsp:txXfrm>
    </dsp:sp>
    <dsp:sp modelId="{15B0DDFE-E168-451A-83BF-FD784D94D8DB}">
      <dsp:nvSpPr>
        <dsp:cNvPr id="0" name=""/>
        <dsp:cNvSpPr/>
      </dsp:nvSpPr>
      <dsp:spPr>
        <a:xfrm>
          <a:off x="4555010" y="5013851"/>
          <a:ext cx="39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1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741672" y="5057443"/>
        <a:ext cx="21259" cy="4255"/>
      </dsp:txXfrm>
    </dsp:sp>
    <dsp:sp modelId="{369105B9-B346-4B96-941E-6ACB7795CA67}">
      <dsp:nvSpPr>
        <dsp:cNvPr id="0" name=""/>
        <dsp:cNvSpPr/>
      </dsp:nvSpPr>
      <dsp:spPr>
        <a:xfrm>
          <a:off x="2281994" y="4265877"/>
          <a:ext cx="2274816" cy="15873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The outcome of the SAR Panel could be one of the following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*</a:t>
          </a:r>
          <a:r>
            <a:rPr lang="en-US" sz="1000" b="1" kern="1200" dirty="0"/>
            <a:t>Mandatory SAR </a:t>
          </a:r>
          <a:r>
            <a:rPr lang="en-US" sz="1000" kern="1200" dirty="0"/>
            <a:t>– all criteria defined in the Care Act 2014 has been met.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*</a:t>
          </a:r>
          <a:r>
            <a:rPr lang="en-US" sz="1000" b="1" kern="1200" dirty="0"/>
            <a:t>Discretionary SAR</a:t>
          </a:r>
          <a:r>
            <a:rPr lang="en-US" sz="1000" kern="1200" dirty="0"/>
            <a:t> – part of the criteria has been met but the panel feel there is learning to be identified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*No SAR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*SAR Panel may wish to seek assurance.</a:t>
          </a:r>
        </a:p>
      </dsp:txBody>
      <dsp:txXfrm>
        <a:off x="2281994" y="4265877"/>
        <a:ext cx="2274816" cy="1587389"/>
      </dsp:txXfrm>
    </dsp:sp>
    <dsp:sp modelId="{6E98A47C-3B29-47A2-B473-9359AE33A61C}">
      <dsp:nvSpPr>
        <dsp:cNvPr id="0" name=""/>
        <dsp:cNvSpPr/>
      </dsp:nvSpPr>
      <dsp:spPr>
        <a:xfrm>
          <a:off x="6828810" y="5013851"/>
          <a:ext cx="402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8488" y="45720"/>
              </a:lnTo>
              <a:lnTo>
                <a:pt x="218488" y="48847"/>
              </a:lnTo>
              <a:lnTo>
                <a:pt x="402777" y="48847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019364" y="5057443"/>
        <a:ext cx="21669" cy="4255"/>
      </dsp:txXfrm>
    </dsp:sp>
    <dsp:sp modelId="{F39C5FBC-D94A-4C20-B467-BB324D25BCDA}">
      <dsp:nvSpPr>
        <dsp:cNvPr id="0" name=""/>
        <dsp:cNvSpPr/>
      </dsp:nvSpPr>
      <dsp:spPr>
        <a:xfrm>
          <a:off x="4981992" y="4504986"/>
          <a:ext cx="1848617" cy="1109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If the multi agency SAR panel feels the criteria has been met for a SAR - the rationale and recommendation will be sent to Independent Chair for support and agreement.</a:t>
          </a:r>
          <a:endParaRPr lang="en-GB" sz="1050" kern="1200" dirty="0"/>
        </a:p>
      </dsp:txBody>
      <dsp:txXfrm>
        <a:off x="4981992" y="4504986"/>
        <a:ext cx="1848617" cy="1109170"/>
      </dsp:txXfrm>
    </dsp:sp>
    <dsp:sp modelId="{3B9AFACC-D726-4593-AEB7-92790C724999}">
      <dsp:nvSpPr>
        <dsp:cNvPr id="0" name=""/>
        <dsp:cNvSpPr/>
      </dsp:nvSpPr>
      <dsp:spPr>
        <a:xfrm>
          <a:off x="7263987" y="4247204"/>
          <a:ext cx="4634502" cy="16309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The outcome of the SAR panel will be sent to the referrer and relevant agencies that have provided information.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For further information regarding the </a:t>
          </a:r>
          <a:r>
            <a:rPr lang="en-US" sz="1000" kern="1200" dirty="0">
              <a:hlinkClick xmlns:r="http://schemas.openxmlformats.org/officeDocument/2006/relationships" r:id="rId5"/>
            </a:rPr>
            <a:t>SAR Policy and Process </a:t>
          </a:r>
          <a:r>
            <a:rPr lang="en-US" sz="1000" kern="1200" dirty="0"/>
            <a:t>after a review has been agreed – please click on the link provided.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If you don’t agree with the outcome of the SAR process, in the first instance please contact the Business Manager for a further discussion.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Please remember SAR is about Learning and not accountability or blame. If you want to discuss any part of the SAR process</a:t>
          </a:r>
          <a:r>
            <a:rPr lang="en-US" sz="1000" kern="1200" dirty="0"/>
            <a:t>, please feel free to contact the Business Manager, Jane Bowmer at </a:t>
          </a:r>
          <a:r>
            <a:rPr lang="en-US" sz="1000" kern="1200" dirty="0">
              <a:hlinkClick xmlns:r="http://schemas.openxmlformats.org/officeDocument/2006/relationships" r:id="rId6"/>
            </a:rPr>
            <a:t>sar.referral@salford.gov.uk</a:t>
          </a:r>
          <a:r>
            <a:rPr lang="en-US" sz="1000" kern="1200" dirty="0"/>
            <a:t> or contact 0161 212 6176    </a:t>
          </a:r>
          <a:endParaRPr lang="en-GB" sz="1000" kern="1200" dirty="0"/>
        </a:p>
      </dsp:txBody>
      <dsp:txXfrm>
        <a:off x="7263987" y="4247204"/>
        <a:ext cx="4634502" cy="1630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11CF-A0A0-4309-859E-612806A92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C3A179-E7BD-4ECB-A1C0-4CC132B39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26C3F-240E-4C1E-9589-C29F0E50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55114-53C4-49EA-A43C-EA6B9342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15DD9-88CF-4131-8446-15C9EC72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45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DBE6-BA71-4891-BD4E-4FE58FE34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80C99-2544-4190-8C6F-F998EDB00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DA6D4-AEF4-4AC9-9CDC-4835CA12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48DFE-ACA7-49E6-AD42-A33E540B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09389-2AE2-4A6E-B041-29806CCA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7AB39-4B7A-40A9-95DE-22165C9FA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C1F4C-DC2E-455E-B676-9062897B2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561A1-C02D-4DC6-8777-BEBC82B0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A34CC-8CE2-40FC-AB27-8F250852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09CA5-5B34-49EB-8226-21AED0A4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4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82C3-ADC7-4018-9E34-ACA9BBFE4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DA221-5EB0-46AF-B417-3397099E5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EAF75-E3A3-4532-BF6F-0F63B460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2E2E9-088D-4A41-A940-6580F290B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C5C5D-BA34-4E06-B8E4-BA07AE16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17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2CD2E-188A-4CEF-9E90-C00A5ACD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F6B75-2AB1-4973-876D-2F97CCBD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97EA-EBA4-4F41-B67D-2C12550A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67C8-125A-48E4-B328-7A2490D3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A5D65-66C3-459A-9023-68BF9F0C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12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36C31-AB78-4C6A-84A2-0C59E463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0788-41C1-4D02-A852-DB1B4AD64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CAC67-3B3A-415F-BDC4-D02584BAB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F5B2-C606-47E6-8F1D-053FB249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F67A0-2E29-4D60-BBC0-6344D6C3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F2F9D-BC4A-4F68-A2C9-5CBEED41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12C0-84A2-45C8-98E0-D6D5618F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8CF03-C81D-4E3D-B993-574B014EE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1CCCD-78AA-44A9-A0AD-E5AA9AB2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AB0F7D-C0FC-4DD8-8CC4-120CA68F8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B53E3-05E1-46AB-9435-D08EC4D1F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AAC97-DAE2-4E22-B650-11C29F5F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FA05CB-79A5-48D8-9743-C9885A9B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28EBA-BEB2-4C3E-8271-F86A27DF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3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FAC3-ED1E-45E6-A80D-7894B6A9E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40EC0E-DA56-47F6-8831-67CAEBAE1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A6D13-1EC6-43C1-BAA4-F81F45C1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DA2E3-3F51-4559-9A6E-474693F1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9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148C32-BF00-4440-9D36-A24ABF0E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B1338-AB6F-43EF-B387-CE592D36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5513C-BF19-482C-A9F0-AD2A8C54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56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9279-99BB-441D-8924-A7254AF8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53B9-E74C-4039-9AC9-0DA21D259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6FF3D-C62D-4777-B744-826A38CFA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76D36-5E50-4255-9A92-3AB5C4986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168D1-F2F5-41BB-8D95-88ECEC369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4434F-3407-4257-AE7A-40379FA1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0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D533-C0A6-44F2-9D81-A59ED7B64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6005A-A393-43A8-9654-EDFDDEAA6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9D033-0A7B-4D04-BB58-4094DC901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8CA9B-C583-4B92-AC66-9BADE9F6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5211-1F7A-40CE-BE48-E67E0C2B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4586B-C3A7-4C01-85D5-16FC4D079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06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21A6B-6732-44D0-92EB-3B0D8346C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DB10D-F943-4956-BD9A-3B9EE5A04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99517-0A14-40F0-AF68-04BACABF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CBE1-C18F-42A0-97D5-35FBF9EF1D5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6D64A-B579-4ABA-B7D2-79D784DA9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90EED-0932-4C84-8C6D-940FA10B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56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C9BB24-4396-4CCA-BED4-73CCAD95FFDC}"/>
              </a:ext>
            </a:extLst>
          </p:cNvPr>
          <p:cNvSpPr txBox="1"/>
          <p:nvPr/>
        </p:nvSpPr>
        <p:spPr>
          <a:xfrm>
            <a:off x="643467" y="196340"/>
            <a:ext cx="10905066" cy="47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latin typeface="+mj-lt"/>
                <a:ea typeface="+mj-ea"/>
                <a:cs typeface="+mj-cs"/>
              </a:rPr>
              <a:t>Overview of the Salford SAR Process – Referral to Decision Making 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1F194C5-BBE5-4CF1-8494-E537E35664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774407"/>
              </p:ext>
            </p:extLst>
          </p:nvPr>
        </p:nvGraphicFramePr>
        <p:xfrm>
          <a:off x="146755" y="672907"/>
          <a:ext cx="11898490" cy="598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240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608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Bowmer, Jane</dc:creator>
  <cp:lastModifiedBy>Bowmer, Jane</cp:lastModifiedBy>
  <cp:revision>18</cp:revision>
  <dcterms:created xsi:type="dcterms:W3CDTF">2022-11-21T09:48:53Z</dcterms:created>
  <dcterms:modified xsi:type="dcterms:W3CDTF">2023-03-15T15:12:37Z</dcterms:modified>
</cp:coreProperties>
</file>